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9"/>
  </p:notesMasterIdLst>
  <p:handoutMasterIdLst>
    <p:handoutMasterId r:id="rId30"/>
  </p:handoutMasterIdLst>
  <p:sldIdLst>
    <p:sldId id="280" r:id="rId2"/>
    <p:sldId id="277" r:id="rId3"/>
    <p:sldId id="278" r:id="rId4"/>
    <p:sldId id="279" r:id="rId5"/>
    <p:sldId id="286" r:id="rId6"/>
    <p:sldId id="281" r:id="rId7"/>
    <p:sldId id="259" r:id="rId8"/>
    <p:sldId id="283" r:id="rId9"/>
    <p:sldId id="287" r:id="rId10"/>
    <p:sldId id="273" r:id="rId11"/>
    <p:sldId id="282" r:id="rId12"/>
    <p:sldId id="270" r:id="rId13"/>
    <p:sldId id="261" r:id="rId14"/>
    <p:sldId id="269" r:id="rId15"/>
    <p:sldId id="260" r:id="rId16"/>
    <p:sldId id="258" r:id="rId17"/>
    <p:sldId id="265" r:id="rId18"/>
    <p:sldId id="264" r:id="rId19"/>
    <p:sldId id="266" r:id="rId20"/>
    <p:sldId id="267" r:id="rId21"/>
    <p:sldId id="272" r:id="rId22"/>
    <p:sldId id="268" r:id="rId23"/>
    <p:sldId id="275" r:id="rId24"/>
    <p:sldId id="290" r:id="rId25"/>
    <p:sldId id="274" r:id="rId26"/>
    <p:sldId id="291" r:id="rId27"/>
    <p:sldId id="289" r:id="rId28"/>
  </p:sldIdLst>
  <p:sldSz cx="9361488" cy="6858000"/>
  <p:notesSz cx="6797675" cy="9926638"/>
  <p:defaultTextStyle>
    <a:defPPr>
      <a:defRPr lang="de-DE"/>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4188">
          <p15:clr>
            <a:srgbClr val="A4A3A4"/>
          </p15:clr>
        </p15:guide>
        <p15:guide id="2" pos="29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CC0000"/>
    <a:srgbClr val="66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641" autoAdjust="0"/>
    <p:restoredTop sz="97681" autoAdjust="0"/>
  </p:normalViewPr>
  <p:slideViewPr>
    <p:cSldViewPr snapToGrid="0" snapToObjects="1">
      <p:cViewPr varScale="1">
        <p:scale>
          <a:sx n="54" d="100"/>
          <a:sy n="54" d="100"/>
        </p:scale>
        <p:origin x="-230" y="-77"/>
      </p:cViewPr>
      <p:guideLst>
        <p:guide orient="horz" pos="4188"/>
        <p:guide pos="29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3DAFF7CF-4C98-4182-9AA2-B5FAA1BEFAE2}" type="datetimeFigureOut">
              <a:rPr lang="de-DE" smtClean="0"/>
              <a:pPr/>
              <a:t>31.05.2018</a:t>
            </a:fld>
            <a:endParaRPr lang="de-DE"/>
          </a:p>
        </p:txBody>
      </p:sp>
      <p:sp>
        <p:nvSpPr>
          <p:cNvPr id="4" name="Fußzeilenplatzhalt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CC132C78-FCE5-4B24-A85B-303559A24ECD}" type="slidenum">
              <a:rPr lang="de-DE" smtClean="0"/>
              <a:pPr/>
              <a:t>‹Nr.›</a:t>
            </a:fld>
            <a:endParaRPr lang="de-DE"/>
          </a:p>
        </p:txBody>
      </p:sp>
    </p:spTree>
    <p:extLst>
      <p:ext uri="{BB962C8B-B14F-4D97-AF65-F5344CB8AC3E}">
        <p14:creationId xmlns:p14="http://schemas.microsoft.com/office/powerpoint/2010/main" xmlns="" val="3866818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de-DE"/>
          </a:p>
        </p:txBody>
      </p:sp>
      <p:sp>
        <p:nvSpPr>
          <p:cNvPr id="18435" name="Rectangle 3"/>
          <p:cNvSpPr>
            <a:spLocks noGrp="1" noChangeArrowheads="1"/>
          </p:cNvSpPr>
          <p:nvPr>
            <p:ph type="dt" idx="1"/>
          </p:nvPr>
        </p:nvSpPr>
        <p:spPr bwMode="auto">
          <a:xfrm>
            <a:off x="3850443"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fld id="{FD2FB65E-A2F5-474D-81F4-0C3F1BF10C03}" type="datetimeFigureOut">
              <a:rPr lang="de-DE"/>
              <a:pPr>
                <a:defRPr/>
              </a:pPr>
              <a:t>31.05.2018</a:t>
            </a:fld>
            <a:endParaRPr lang="de-DE"/>
          </a:p>
        </p:txBody>
      </p:sp>
      <p:sp>
        <p:nvSpPr>
          <p:cNvPr id="14340" name="Rectangle 4"/>
          <p:cNvSpPr>
            <a:spLocks noGrp="1" noRot="1" noChangeAspect="1" noChangeArrowheads="1" noTextEdit="1"/>
          </p:cNvSpPr>
          <p:nvPr>
            <p:ph type="sldImg" idx="2"/>
          </p:nvPr>
        </p:nvSpPr>
        <p:spPr bwMode="auto">
          <a:xfrm>
            <a:off x="858838" y="744538"/>
            <a:ext cx="5080000" cy="3722687"/>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79768" y="4715153"/>
            <a:ext cx="543814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18438" name="Rectangle 6"/>
          <p:cNvSpPr>
            <a:spLocks noGrp="1" noChangeArrowheads="1"/>
          </p:cNvSpPr>
          <p:nvPr>
            <p:ph type="ftr" sz="quarter" idx="4"/>
          </p:nvPr>
        </p:nvSpPr>
        <p:spPr bwMode="auto">
          <a:xfrm>
            <a:off x="0"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de-DE"/>
          </a:p>
        </p:txBody>
      </p:sp>
      <p:sp>
        <p:nvSpPr>
          <p:cNvPr id="18439" name="Rectangle 7"/>
          <p:cNvSpPr>
            <a:spLocks noGrp="1" noChangeArrowheads="1"/>
          </p:cNvSpPr>
          <p:nvPr>
            <p:ph type="sldNum" sz="quarter" idx="5"/>
          </p:nvPr>
        </p:nvSpPr>
        <p:spPr bwMode="auto">
          <a:xfrm>
            <a:off x="3850443" y="9428583"/>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03B0DA8-4EC5-4477-98A0-078807CEAF4F}" type="slidenum">
              <a:rPr lang="de-DE"/>
              <a:pPr>
                <a:defRPr/>
              </a:pPr>
              <a:t>‹Nr.›</a:t>
            </a:fld>
            <a:endParaRPr lang="de-DE"/>
          </a:p>
        </p:txBody>
      </p:sp>
    </p:spTree>
    <p:extLst>
      <p:ext uri="{BB962C8B-B14F-4D97-AF65-F5344CB8AC3E}">
        <p14:creationId xmlns:p14="http://schemas.microsoft.com/office/powerpoint/2010/main" xmlns="" val="6141120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a:noFill/>
          <a:ln/>
        </p:spPr>
        <p:txBody>
          <a:bodyPr/>
          <a:lstStyle/>
          <a:p>
            <a:pPr eaLnBrk="1" hangingPunct="1"/>
            <a:endParaRPr lang="de-DE" smtClean="0"/>
          </a:p>
        </p:txBody>
      </p:sp>
    </p:spTree>
    <p:extLst>
      <p:ext uri="{BB962C8B-B14F-4D97-AF65-F5344CB8AC3E}">
        <p14:creationId xmlns:p14="http://schemas.microsoft.com/office/powerpoint/2010/main" xmlns="" val="1740413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ChangeArrowheads="1" noTextEdit="1"/>
          </p:cNvSpPr>
          <p:nvPr>
            <p:ph type="sldImg"/>
          </p:nvPr>
        </p:nvSpPr>
        <p:spPr>
          <a:ln/>
        </p:spPr>
      </p:sp>
      <p:sp>
        <p:nvSpPr>
          <p:cNvPr id="22530" name="Rectangle 3"/>
          <p:cNvSpPr>
            <a:spLocks noGrp="1" noChangeArrowheads="1"/>
          </p:cNvSpPr>
          <p:nvPr>
            <p:ph type="body" idx="1"/>
          </p:nvPr>
        </p:nvSpPr>
        <p:spPr>
          <a:noFill/>
          <a:ln/>
        </p:spPr>
        <p:txBody>
          <a:bodyPr/>
          <a:lstStyle/>
          <a:p>
            <a:pPr eaLnBrk="1" hangingPunct="1"/>
            <a:endParaRPr lang="de-DE" smtClean="0"/>
          </a:p>
        </p:txBody>
      </p:sp>
    </p:spTree>
    <p:extLst>
      <p:ext uri="{BB962C8B-B14F-4D97-AF65-F5344CB8AC3E}">
        <p14:creationId xmlns:p14="http://schemas.microsoft.com/office/powerpoint/2010/main" xmlns="" val="3203250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ChangeArrowheads="1" noTextEdit="1"/>
          </p:cNvSpPr>
          <p:nvPr>
            <p:ph type="sldImg"/>
          </p:nvPr>
        </p:nvSpPr>
        <p:spPr>
          <a:ln/>
        </p:spPr>
      </p:sp>
      <p:sp>
        <p:nvSpPr>
          <p:cNvPr id="24578" name="Rectangle 3"/>
          <p:cNvSpPr>
            <a:spLocks noGrp="1" noChangeArrowheads="1"/>
          </p:cNvSpPr>
          <p:nvPr>
            <p:ph type="body" idx="1"/>
          </p:nvPr>
        </p:nvSpPr>
        <p:spPr>
          <a:noFill/>
          <a:ln/>
        </p:spPr>
        <p:txBody>
          <a:bodyPr/>
          <a:lstStyle/>
          <a:p>
            <a:pPr eaLnBrk="1" hangingPunct="1"/>
            <a:endParaRPr lang="de-DE" smtClean="0"/>
          </a:p>
        </p:txBody>
      </p:sp>
    </p:spTree>
    <p:extLst>
      <p:ext uri="{BB962C8B-B14F-4D97-AF65-F5344CB8AC3E}">
        <p14:creationId xmlns:p14="http://schemas.microsoft.com/office/powerpoint/2010/main" xmlns="" val="3913739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a:noFill/>
          <a:ln/>
        </p:spPr>
        <p:txBody>
          <a:bodyPr/>
          <a:lstStyle/>
          <a:p>
            <a:pPr eaLnBrk="1" hangingPunct="1"/>
            <a:endParaRPr lang="de-DE" smtClean="0"/>
          </a:p>
        </p:txBody>
      </p:sp>
    </p:spTree>
    <p:extLst>
      <p:ext uri="{BB962C8B-B14F-4D97-AF65-F5344CB8AC3E}">
        <p14:creationId xmlns:p14="http://schemas.microsoft.com/office/powerpoint/2010/main" xmlns="" val="2373817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4578" name="Titelplatzhalter 1"/>
          <p:cNvSpPr>
            <a:spLocks noGrp="1"/>
          </p:cNvSpPr>
          <p:nvPr>
            <p:ph type="ctrTitle"/>
          </p:nvPr>
        </p:nvSpPr>
        <p:spPr>
          <a:xfrm>
            <a:off x="701675" y="2130425"/>
            <a:ext cx="7958138" cy="1470025"/>
          </a:xfrm>
        </p:spPr>
        <p:txBody>
          <a:bodyPr/>
          <a:lstStyle>
            <a:lvl1pPr>
              <a:defRPr smtClean="0"/>
            </a:lvl1pPr>
          </a:lstStyle>
          <a:p>
            <a:r>
              <a:rPr lang="de-DE" smtClean="0"/>
              <a:t>Titelmasterformat durch Klicken bearbeiten</a:t>
            </a:r>
          </a:p>
        </p:txBody>
      </p:sp>
      <p:sp>
        <p:nvSpPr>
          <p:cNvPr id="24579" name="Textplatzhalter 2"/>
          <p:cNvSpPr>
            <a:spLocks noGrp="1"/>
          </p:cNvSpPr>
          <p:nvPr>
            <p:ph type="subTitle" idx="1"/>
          </p:nvPr>
        </p:nvSpPr>
        <p:spPr>
          <a:xfrm>
            <a:off x="1404938" y="3886200"/>
            <a:ext cx="6551612" cy="1752600"/>
          </a:xfrm>
        </p:spPr>
        <p:txBody>
          <a:bodyPr/>
          <a:lstStyle>
            <a:lvl1pPr marL="0" indent="0" algn="ctr">
              <a:buFont typeface="Arial" charset="0"/>
              <a:buNone/>
              <a:defRPr smtClean="0"/>
            </a:lvl1pPr>
          </a:lstStyle>
          <a:p>
            <a:r>
              <a:rPr lang="de-DE" smtClean="0"/>
              <a:t>Formatvorlage des Untertitelmasters durch Klicken bearbeiten</a:t>
            </a:r>
          </a:p>
        </p:txBody>
      </p:sp>
      <p:sp>
        <p:nvSpPr>
          <p:cNvPr id="4" name="Foliennummernplatzhalter 5"/>
          <p:cNvSpPr>
            <a:spLocks noGrp="1"/>
          </p:cNvSpPr>
          <p:nvPr>
            <p:ph type="sldNum" sz="quarter" idx="10"/>
          </p:nvPr>
        </p:nvSpPr>
        <p:spPr>
          <a:xfrm>
            <a:off x="6708775" y="6245225"/>
            <a:ext cx="2184400" cy="476250"/>
          </a:xfrm>
        </p:spPr>
        <p:txBody>
          <a:bodyPr/>
          <a:lstStyle>
            <a:lvl1pPr algn="r" fontAlgn="auto">
              <a:spcBef>
                <a:spcPts val="0"/>
              </a:spcBef>
              <a:spcAft>
                <a:spcPts val="0"/>
              </a:spcAft>
              <a:defRPr sz="1200">
                <a:solidFill>
                  <a:schemeClr val="tx1">
                    <a:tint val="75000"/>
                  </a:schemeClr>
                </a:solidFill>
                <a:latin typeface="+mn-lt"/>
              </a:defRPr>
            </a:lvl1pPr>
          </a:lstStyle>
          <a:p>
            <a:pPr>
              <a:defRPr/>
            </a:pPr>
            <a:fld id="{6098C6EA-567A-4FAE-8AD2-F80DB6B81D15}" type="slidenum">
              <a:rPr lang="de-DE"/>
              <a:pPr>
                <a:defRPr/>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Mastertitelformat bearbeiten</a:t>
            </a:r>
            <a:endParaRPr lang="de-DE"/>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auf Platzhalter ziehen oder durch Klicken auf Symbol hinzufügen</a:t>
            </a:r>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Mastertextformat bearbeiten</a:t>
            </a:r>
          </a:p>
        </p:txBody>
      </p:sp>
      <p:sp>
        <p:nvSpPr>
          <p:cNvPr id="5" name="Foliennummernplatzhalter 5"/>
          <p:cNvSpPr>
            <a:spLocks noGrp="1"/>
          </p:cNvSpPr>
          <p:nvPr>
            <p:ph type="sldNum" sz="quarter" idx="10"/>
          </p:nvPr>
        </p:nvSpPr>
        <p:spPr/>
        <p:txBody>
          <a:bodyPr/>
          <a:lstStyle>
            <a:lvl1pPr>
              <a:defRPr/>
            </a:lvl1pPr>
          </a:lstStyle>
          <a:p>
            <a:pPr>
              <a:defRPr/>
            </a:pPr>
            <a:fld id="{23C0FA1D-C180-47D2-BE7B-DDF1CEBF9763}" type="slidenum">
              <a:rPr lang="de-DE"/>
              <a:pPr>
                <a:defRPr/>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Vertikaler Textplatzhalter 2"/>
          <p:cNvSpPr>
            <a:spLocks noGrp="1"/>
          </p:cNvSpPr>
          <p:nvPr>
            <p:ph type="body" orient="vert" idx="1"/>
          </p:nvPr>
        </p:nvSpPr>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oliennummernplatzhalter 5"/>
          <p:cNvSpPr>
            <a:spLocks noGrp="1"/>
          </p:cNvSpPr>
          <p:nvPr>
            <p:ph type="sldNum" sz="quarter" idx="10"/>
          </p:nvPr>
        </p:nvSpPr>
        <p:spPr/>
        <p:txBody>
          <a:bodyPr/>
          <a:lstStyle>
            <a:lvl1pPr>
              <a:defRPr/>
            </a:lvl1pPr>
          </a:lstStyle>
          <a:p>
            <a:pPr>
              <a:defRPr/>
            </a:pPr>
            <a:fld id="{8109A636-6BB5-427B-92CA-21EEF791E6E3}" type="slidenum">
              <a:rPr lang="de-DE"/>
              <a:pPr>
                <a:defRPr/>
              </a:pPr>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Mastertitelformat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oliennummernplatzhalter 5"/>
          <p:cNvSpPr>
            <a:spLocks noGrp="1"/>
          </p:cNvSpPr>
          <p:nvPr>
            <p:ph type="sldNum" sz="quarter" idx="10"/>
          </p:nvPr>
        </p:nvSpPr>
        <p:spPr/>
        <p:txBody>
          <a:bodyPr/>
          <a:lstStyle>
            <a:lvl1pPr>
              <a:defRPr/>
            </a:lvl1pPr>
          </a:lstStyle>
          <a:p>
            <a:pPr>
              <a:defRPr/>
            </a:pPr>
            <a:fld id="{E25AEDDE-6315-4F30-8B2A-A4E00C94AFB8}" type="slidenum">
              <a:rPr lang="de-DE"/>
              <a:pPr>
                <a:defRPr/>
              </a:pPr>
              <a:t>‹Nr.›</a:t>
            </a:fld>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468075" y="274761"/>
            <a:ext cx="8425339" cy="5851281"/>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3" name="Datumsplatzhalter 2"/>
          <p:cNvSpPr>
            <a:spLocks noGrp="1"/>
          </p:cNvSpPr>
          <p:nvPr>
            <p:ph type="dt" sz="half" idx="10"/>
          </p:nvPr>
        </p:nvSpPr>
        <p:spPr>
          <a:xfrm>
            <a:off x="468074" y="6244738"/>
            <a:ext cx="2184347" cy="476983"/>
          </a:xfrm>
          <a:prstGeom prst="rect">
            <a:avLst/>
          </a:prstGeom>
        </p:spPr>
        <p:txBody>
          <a:bodyPr/>
          <a:lstStyle>
            <a:lvl1pPr>
              <a:defRPr/>
            </a:lvl1pPr>
          </a:lstStyle>
          <a:p>
            <a:endParaRPr lang="de-DE"/>
          </a:p>
        </p:txBody>
      </p:sp>
      <p:sp>
        <p:nvSpPr>
          <p:cNvPr id="4" name="Fußzeilenplatzhalter 3"/>
          <p:cNvSpPr>
            <a:spLocks noGrp="1"/>
          </p:cNvSpPr>
          <p:nvPr>
            <p:ph type="ftr" sz="quarter" idx="11"/>
          </p:nvPr>
        </p:nvSpPr>
        <p:spPr>
          <a:xfrm>
            <a:off x="3198509" y="6244738"/>
            <a:ext cx="2964471" cy="476983"/>
          </a:xfrm>
          <a:prstGeom prst="rect">
            <a:avLst/>
          </a:prstGeom>
        </p:spPr>
        <p:txBody>
          <a:bodyPr/>
          <a:lstStyle>
            <a:lvl1pPr>
              <a:defRPr/>
            </a:lvl1pPr>
          </a:lstStyle>
          <a:p>
            <a:endParaRPr lang="de-DE"/>
          </a:p>
        </p:txBody>
      </p:sp>
      <p:sp>
        <p:nvSpPr>
          <p:cNvPr id="5" name="Foliennummernplatzhalter 4"/>
          <p:cNvSpPr>
            <a:spLocks noGrp="1"/>
          </p:cNvSpPr>
          <p:nvPr>
            <p:ph type="sldNum" sz="quarter" idx="12"/>
          </p:nvPr>
        </p:nvSpPr>
        <p:spPr>
          <a:xfrm>
            <a:off x="6709067" y="6244738"/>
            <a:ext cx="2184347" cy="476983"/>
          </a:xfrm>
        </p:spPr>
        <p:txBody>
          <a:bodyPr/>
          <a:lstStyle>
            <a:lvl1pPr>
              <a:defRPr/>
            </a:lvl1pPr>
          </a:lstStyle>
          <a:p>
            <a:fld id="{12E74AA1-B516-4457-9C13-23E56360663C}" type="slidenum">
              <a:rPr lang="de-DE"/>
              <a:pPr/>
              <a:t>‹Nr.›</a:t>
            </a:fld>
            <a:endParaRPr lang="de-DE"/>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Mastertitelformat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Master-Untertitelformat bearbeiten</a:t>
            </a:r>
            <a:endParaRPr lang="de-DE"/>
          </a:p>
        </p:txBody>
      </p:sp>
      <p:sp>
        <p:nvSpPr>
          <p:cNvPr id="4" name="Foliennummernplatzhalter 5"/>
          <p:cNvSpPr>
            <a:spLocks noGrp="1"/>
          </p:cNvSpPr>
          <p:nvPr>
            <p:ph type="sldNum" sz="quarter" idx="10"/>
          </p:nvPr>
        </p:nvSpPr>
        <p:spPr/>
        <p:txBody>
          <a:bodyPr/>
          <a:lstStyle>
            <a:lvl1pPr>
              <a:defRPr/>
            </a:lvl1pPr>
          </a:lstStyle>
          <a:p>
            <a:pPr>
              <a:defRPr/>
            </a:pPr>
            <a:fld id="{11E694A2-A858-4478-938D-822D8DACC02F}" type="slidenum">
              <a:rPr lang="de-DE"/>
              <a:pPr>
                <a:defRPr/>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Inhaltsplatzhalter 2"/>
          <p:cNvSpPr>
            <a:spLocks noGrp="1"/>
          </p:cNvSpPr>
          <p:nvPr>
            <p:ph idx="1"/>
          </p:nvPr>
        </p:nvSpPr>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oliennummernplatzhalter 5"/>
          <p:cNvSpPr>
            <a:spLocks noGrp="1"/>
          </p:cNvSpPr>
          <p:nvPr>
            <p:ph type="sldNum" sz="quarter" idx="10"/>
          </p:nvPr>
        </p:nvSpPr>
        <p:spPr/>
        <p:txBody>
          <a:bodyPr/>
          <a:lstStyle>
            <a:lvl1pPr>
              <a:defRPr/>
            </a:lvl1pPr>
          </a:lstStyle>
          <a:p>
            <a:pPr>
              <a:defRPr/>
            </a:pPr>
            <a:fld id="{AB43A046-8291-4117-AD4A-86A6A9DC314B}" type="slidenum">
              <a:rPr lang="de-DE"/>
              <a:pPr>
                <a:defRPr/>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Mastertitelformat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Mastertextformat bearbeiten</a:t>
            </a:r>
          </a:p>
        </p:txBody>
      </p:sp>
      <p:sp>
        <p:nvSpPr>
          <p:cNvPr id="4" name="Foliennummernplatzhalter 5"/>
          <p:cNvSpPr>
            <a:spLocks noGrp="1"/>
          </p:cNvSpPr>
          <p:nvPr>
            <p:ph type="sldNum" sz="quarter" idx="10"/>
          </p:nvPr>
        </p:nvSpPr>
        <p:spPr/>
        <p:txBody>
          <a:bodyPr/>
          <a:lstStyle>
            <a:lvl1pPr>
              <a:defRPr/>
            </a:lvl1pPr>
          </a:lstStyle>
          <a:p>
            <a:pPr>
              <a:defRPr/>
            </a:pPr>
            <a:fld id="{72BD0567-ED52-4927-8D5E-8D46F96EC335}" type="slidenum">
              <a:rPr lang="de-DE"/>
              <a:pPr>
                <a:defRPr/>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oliennummernplatzhalter 5"/>
          <p:cNvSpPr>
            <a:spLocks noGrp="1"/>
          </p:cNvSpPr>
          <p:nvPr>
            <p:ph type="sldNum" sz="quarter" idx="10"/>
          </p:nvPr>
        </p:nvSpPr>
        <p:spPr/>
        <p:txBody>
          <a:bodyPr/>
          <a:lstStyle>
            <a:lvl1pPr>
              <a:defRPr/>
            </a:lvl1pPr>
          </a:lstStyle>
          <a:p>
            <a:pPr>
              <a:defRPr/>
            </a:pPr>
            <a:fld id="{E5B8F31E-31C5-453C-BEE5-56C44CD6C41F}" type="slidenum">
              <a:rPr lang="de-DE"/>
              <a:pPr>
                <a:defRPr/>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Mastertitelformat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Foliennummernplatzhalter 5"/>
          <p:cNvSpPr>
            <a:spLocks noGrp="1"/>
          </p:cNvSpPr>
          <p:nvPr>
            <p:ph type="sldNum" sz="quarter" idx="10"/>
          </p:nvPr>
        </p:nvSpPr>
        <p:spPr/>
        <p:txBody>
          <a:bodyPr/>
          <a:lstStyle>
            <a:lvl1pPr>
              <a:defRPr/>
            </a:lvl1pPr>
          </a:lstStyle>
          <a:p>
            <a:pPr>
              <a:defRPr/>
            </a:pPr>
            <a:fld id="{AA5BA394-5124-4911-869F-A322ED4F55A8}" type="slidenum">
              <a:rPr lang="de-DE"/>
              <a:pPr>
                <a:defRPr/>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Mastertitelformat bearbeiten</a:t>
            </a:r>
            <a:endParaRPr lang="de-DE"/>
          </a:p>
        </p:txBody>
      </p:sp>
      <p:sp>
        <p:nvSpPr>
          <p:cNvPr id="3" name="Foliennummernplatzhalter 5"/>
          <p:cNvSpPr>
            <a:spLocks noGrp="1"/>
          </p:cNvSpPr>
          <p:nvPr>
            <p:ph type="sldNum" sz="quarter" idx="10"/>
          </p:nvPr>
        </p:nvSpPr>
        <p:spPr/>
        <p:txBody>
          <a:bodyPr/>
          <a:lstStyle>
            <a:lvl1pPr>
              <a:defRPr/>
            </a:lvl1pPr>
          </a:lstStyle>
          <a:p>
            <a:pPr>
              <a:defRPr/>
            </a:pPr>
            <a:fld id="{AADEEB46-3F33-420F-9E06-EF792AD9391D}" type="slidenum">
              <a:rPr lang="de-DE"/>
              <a:pPr>
                <a:defRPr/>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oliennummernplatzhalter 5"/>
          <p:cNvSpPr>
            <a:spLocks noGrp="1"/>
          </p:cNvSpPr>
          <p:nvPr>
            <p:ph type="sldNum" sz="quarter" idx="10"/>
          </p:nvPr>
        </p:nvSpPr>
        <p:spPr/>
        <p:txBody>
          <a:bodyPr/>
          <a:lstStyle>
            <a:lvl1pPr>
              <a:defRPr/>
            </a:lvl1pPr>
          </a:lstStyle>
          <a:p>
            <a:pPr>
              <a:defRPr/>
            </a:pPr>
            <a:fld id="{7E4A5276-16EF-47DB-9FF4-EF5EECB95483}" type="slidenum">
              <a:rPr lang="de-DE"/>
              <a:pPr>
                <a:defRPr/>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Mastertitelformat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Mastertextformat bearbeiten</a:t>
            </a:r>
          </a:p>
        </p:txBody>
      </p:sp>
      <p:sp>
        <p:nvSpPr>
          <p:cNvPr id="5" name="Foliennummernplatzhalter 5"/>
          <p:cNvSpPr>
            <a:spLocks noGrp="1"/>
          </p:cNvSpPr>
          <p:nvPr>
            <p:ph type="sldNum" sz="quarter" idx="10"/>
          </p:nvPr>
        </p:nvSpPr>
        <p:spPr/>
        <p:txBody>
          <a:bodyPr/>
          <a:lstStyle>
            <a:lvl1pPr>
              <a:defRPr/>
            </a:lvl1pPr>
          </a:lstStyle>
          <a:p>
            <a:pPr>
              <a:defRPr/>
            </a:pPr>
            <a:fld id="{A6673684-D9BE-46D1-B7A1-58B2417AFAFC}" type="slidenum">
              <a:rPr lang="de-DE"/>
              <a:pPr>
                <a:defRPr/>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1990725" y="274638"/>
            <a:ext cx="6904038" cy="9985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Mastertitelformat bearbeiten</a:t>
            </a:r>
          </a:p>
        </p:txBody>
      </p:sp>
      <p:sp>
        <p:nvSpPr>
          <p:cNvPr id="1027" name="Textplatzhalter 2"/>
          <p:cNvSpPr>
            <a:spLocks noGrp="1"/>
          </p:cNvSpPr>
          <p:nvPr>
            <p:ph type="body" idx="1"/>
          </p:nvPr>
        </p:nvSpPr>
        <p:spPr bwMode="auto">
          <a:xfrm>
            <a:off x="468313" y="1600200"/>
            <a:ext cx="842645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6" name="Foliennummernplatzhalter 5"/>
          <p:cNvSpPr>
            <a:spLocks noGrp="1"/>
          </p:cNvSpPr>
          <p:nvPr>
            <p:ph type="sldNum" sz="quarter" idx="4"/>
          </p:nvPr>
        </p:nvSpPr>
        <p:spPr>
          <a:xfrm>
            <a:off x="6670675" y="6356350"/>
            <a:ext cx="2184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590343C-FC21-4079-8E89-4760226D87F2}" type="slidenum">
              <a:rPr lang="de-DE"/>
              <a:pPr>
                <a:defRPr/>
              </a:pPr>
              <a:t>‹Nr.›</a:t>
            </a:fld>
            <a:endParaRPr lang="de-DE"/>
          </a:p>
        </p:txBody>
      </p:sp>
      <p:pic>
        <p:nvPicPr>
          <p:cNvPr id="1029" name="Picture 1037"/>
          <p:cNvPicPr>
            <a:picLocks noChangeAspect="1" noChangeArrowheads="1"/>
          </p:cNvPicPr>
          <p:nvPr userDrawn="1"/>
        </p:nvPicPr>
        <p:blipFill>
          <a:blip r:embed="rId15"/>
          <a:srcRect/>
          <a:stretch>
            <a:fillRect/>
          </a:stretch>
        </p:blipFill>
        <p:spPr bwMode="auto">
          <a:xfrm>
            <a:off x="2381250" y="6248400"/>
            <a:ext cx="933450" cy="471488"/>
          </a:xfrm>
          <a:prstGeom prst="rect">
            <a:avLst/>
          </a:prstGeom>
          <a:noFill/>
          <a:ln w="9525">
            <a:noFill/>
            <a:miter lim="800000"/>
            <a:headEnd/>
            <a:tailEnd/>
          </a:ln>
        </p:spPr>
      </p:pic>
      <p:pic>
        <p:nvPicPr>
          <p:cNvPr id="1030" name="Bild 10" descr="Carllinklogo.png"/>
          <p:cNvPicPr>
            <a:picLocks noChangeAspect="1"/>
          </p:cNvPicPr>
          <p:nvPr userDrawn="1"/>
        </p:nvPicPr>
        <p:blipFill>
          <a:blip r:embed="rId16"/>
          <a:srcRect/>
          <a:stretch>
            <a:fillRect/>
          </a:stretch>
        </p:blipFill>
        <p:spPr bwMode="auto">
          <a:xfrm>
            <a:off x="214313" y="6286500"/>
            <a:ext cx="2106612" cy="358775"/>
          </a:xfrm>
          <a:prstGeom prst="rect">
            <a:avLst/>
          </a:prstGeom>
          <a:noFill/>
          <a:ln w="9525">
            <a:noFill/>
            <a:miter lim="800000"/>
            <a:headEnd/>
            <a:tailEnd/>
          </a:ln>
        </p:spPr>
      </p:pic>
      <p:sp>
        <p:nvSpPr>
          <p:cNvPr id="9" name="Fußzeilenplatzhalter 8"/>
          <p:cNvSpPr>
            <a:spLocks/>
          </p:cNvSpPr>
          <p:nvPr userDrawn="1"/>
        </p:nvSpPr>
        <p:spPr bwMode="gray">
          <a:xfrm>
            <a:off x="3598863" y="6334125"/>
            <a:ext cx="2697162" cy="365125"/>
          </a:xfrm>
          <a:prstGeom prst="rect">
            <a:avLst/>
          </a:prstGeom>
          <a:noFill/>
          <a:ln w="9525">
            <a:noFill/>
            <a:miter lim="800000"/>
            <a:headEnd/>
            <a:tailEnd/>
          </a:ln>
        </p:spPr>
        <p:txBody>
          <a:bodyPr anchor="ctr"/>
          <a:lstStyle/>
          <a:p>
            <a:pPr eaLnBrk="0" hangingPunct="0">
              <a:spcBef>
                <a:spcPct val="50000"/>
              </a:spcBef>
            </a:pPr>
            <a:r>
              <a:rPr lang="de-DE" sz="800">
                <a:latin typeface="Trebuchet MS" pitchFamily="34" charset="0"/>
                <a:ea typeface="ＭＳ Ｐゴシック" charset="-128"/>
              </a:rPr>
              <a:t>Deutscher Schulleiterkongress  16. - 17. März 2012</a:t>
            </a:r>
          </a:p>
          <a:p>
            <a:pPr eaLnBrk="0" hangingPunct="0">
              <a:spcBef>
                <a:spcPct val="50000"/>
              </a:spcBef>
            </a:pPr>
            <a:r>
              <a:rPr lang="de-DE" sz="800" b="1">
                <a:latin typeface="Trebuchet MS" pitchFamily="34" charset="0"/>
                <a:ea typeface="ＭＳ Ｐゴシック" charset="-128"/>
              </a:rPr>
              <a:t>www.deutscher-schulleiterkongress.de</a:t>
            </a:r>
          </a:p>
          <a:p>
            <a:pPr eaLnBrk="0" hangingPunct="0">
              <a:spcBef>
                <a:spcPct val="50000"/>
              </a:spcBef>
            </a:pPr>
            <a:r>
              <a:rPr lang="de-DE" sz="800" b="1">
                <a:latin typeface="Trebuchet MS" pitchFamily="34" charset="0"/>
                <a:ea typeface="ＭＳ Ｐゴシック" charset="-128"/>
              </a:rPr>
              <a:t>Von…..am …..</a:t>
            </a:r>
          </a:p>
        </p:txBody>
      </p:sp>
      <p:pic>
        <p:nvPicPr>
          <p:cNvPr id="1032" name="Bild 15" descr="DSLK-LOGO_400.tif"/>
          <p:cNvPicPr>
            <a:picLocks noChangeAspect="1"/>
          </p:cNvPicPr>
          <p:nvPr userDrawn="1"/>
        </p:nvPicPr>
        <p:blipFill>
          <a:blip r:embed="rId17"/>
          <a:srcRect/>
          <a:stretch>
            <a:fillRect/>
          </a:stretch>
        </p:blipFill>
        <p:spPr bwMode="auto">
          <a:xfrm>
            <a:off x="204788" y="174625"/>
            <a:ext cx="1350962" cy="881063"/>
          </a:xfrm>
          <a:prstGeom prst="rect">
            <a:avLst/>
          </a:prstGeom>
          <a:noFill/>
          <a:ln w="9525">
            <a:noFill/>
            <a:miter lim="800000"/>
            <a:headEnd/>
            <a:tailEnd/>
          </a:ln>
        </p:spPr>
      </p:pic>
      <p:sp>
        <p:nvSpPr>
          <p:cNvPr id="1033" name="Line 9"/>
          <p:cNvSpPr>
            <a:spLocks noChangeShapeType="1"/>
          </p:cNvSpPr>
          <p:nvPr userDrawn="1"/>
        </p:nvSpPr>
        <p:spPr bwMode="auto">
          <a:xfrm>
            <a:off x="0" y="1273175"/>
            <a:ext cx="9361488" cy="0"/>
          </a:xfrm>
          <a:prstGeom prst="line">
            <a:avLst/>
          </a:prstGeom>
          <a:noFill/>
          <a:ln w="19050">
            <a:solidFill>
              <a:srgbClr val="CC0000"/>
            </a:solidFill>
            <a:round/>
            <a:headEnd/>
            <a:tailEnd/>
          </a:ln>
          <a:effectLst/>
        </p:spPr>
        <p:txBody>
          <a:bodyPr/>
          <a:lstStyle/>
          <a:p>
            <a:pPr>
              <a:defRPr/>
            </a:pPr>
            <a:endParaRPr lang="de-DE">
              <a:latin typeface="Arial" charset="0"/>
            </a:endParaRPr>
          </a:p>
        </p:txBody>
      </p:sp>
    </p:spTree>
  </p:cSld>
  <p:clrMap bg1="lt1" tx1="dk1" bg2="lt2" tx2="dk2" accent1="accent1" accent2="accent2" accent3="accent3" accent4="accent4" accent5="accent5" accent6="accent6" hlink="hlink" folHlink="folHlink"/>
  <p:sldLayoutIdLst>
    <p:sldLayoutId id="2147483685" r:id="rId1"/>
    <p:sldLayoutId id="2147483684" r:id="rId2"/>
    <p:sldLayoutId id="2147483683" r:id="rId3"/>
    <p:sldLayoutId id="2147483682" r:id="rId4"/>
    <p:sldLayoutId id="2147483681" r:id="rId5"/>
    <p:sldLayoutId id="2147483680" r:id="rId6"/>
    <p:sldLayoutId id="2147483679" r:id="rId7"/>
    <p:sldLayoutId id="2147483678" r:id="rId8"/>
    <p:sldLayoutId id="2147483677" r:id="rId9"/>
    <p:sldLayoutId id="2147483676" r:id="rId10"/>
    <p:sldLayoutId id="2147483675" r:id="rId11"/>
    <p:sldLayoutId id="2147483674" r:id="rId12"/>
    <p:sldLayoutId id="2147483686" r:id="rId13"/>
  </p:sldLayoutIdLst>
  <p:txStyles>
    <p:titleStyle>
      <a:lvl1pPr algn="l" defTabSz="457200" rtl="0" eaLnBrk="0" fontAlgn="base" hangingPunct="0">
        <a:spcBef>
          <a:spcPct val="0"/>
        </a:spcBef>
        <a:spcAft>
          <a:spcPct val="0"/>
        </a:spcAft>
        <a:defRPr sz="2800" kern="1200">
          <a:solidFill>
            <a:schemeClr val="tx1"/>
          </a:solidFill>
          <a:latin typeface="Trebuchet MS" pitchFamily="34" charset="0"/>
          <a:ea typeface="+mj-ea"/>
          <a:cs typeface="+mj-cs"/>
        </a:defRPr>
      </a:lvl1pPr>
      <a:lvl2pPr algn="l" defTabSz="457200" rtl="0" eaLnBrk="0" fontAlgn="base" hangingPunct="0">
        <a:spcBef>
          <a:spcPct val="0"/>
        </a:spcBef>
        <a:spcAft>
          <a:spcPct val="0"/>
        </a:spcAft>
        <a:defRPr sz="2800">
          <a:solidFill>
            <a:schemeClr val="tx1"/>
          </a:solidFill>
          <a:latin typeface="Trebuchet MS" pitchFamily="34" charset="0"/>
        </a:defRPr>
      </a:lvl2pPr>
      <a:lvl3pPr algn="l" defTabSz="457200" rtl="0" eaLnBrk="0" fontAlgn="base" hangingPunct="0">
        <a:spcBef>
          <a:spcPct val="0"/>
        </a:spcBef>
        <a:spcAft>
          <a:spcPct val="0"/>
        </a:spcAft>
        <a:defRPr sz="2800">
          <a:solidFill>
            <a:schemeClr val="tx1"/>
          </a:solidFill>
          <a:latin typeface="Trebuchet MS" pitchFamily="34" charset="0"/>
        </a:defRPr>
      </a:lvl3pPr>
      <a:lvl4pPr algn="l" defTabSz="457200" rtl="0" eaLnBrk="0" fontAlgn="base" hangingPunct="0">
        <a:spcBef>
          <a:spcPct val="0"/>
        </a:spcBef>
        <a:spcAft>
          <a:spcPct val="0"/>
        </a:spcAft>
        <a:defRPr sz="2800">
          <a:solidFill>
            <a:schemeClr val="tx1"/>
          </a:solidFill>
          <a:latin typeface="Trebuchet MS" pitchFamily="34" charset="0"/>
        </a:defRPr>
      </a:lvl4pPr>
      <a:lvl5pPr algn="l" defTabSz="457200" rtl="0" eaLnBrk="0" fontAlgn="base" hangingPunct="0">
        <a:spcBef>
          <a:spcPct val="0"/>
        </a:spcBef>
        <a:spcAft>
          <a:spcPct val="0"/>
        </a:spcAft>
        <a:defRPr sz="2800">
          <a:solidFill>
            <a:schemeClr val="tx1"/>
          </a:solidFill>
          <a:latin typeface="Trebuchet MS"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kern="1200">
          <a:solidFill>
            <a:schemeClr val="tx1"/>
          </a:solidFill>
          <a:latin typeface="Trebuchet MS" pitchFamily="34" charset="0"/>
          <a:ea typeface="+mn-ea"/>
          <a:cs typeface="+mn-cs"/>
        </a:defRPr>
      </a:lvl1pPr>
      <a:lvl2pPr marL="742950" indent="-285750" algn="l" defTabSz="457200" rtl="0" eaLnBrk="0" fontAlgn="base" hangingPunct="0">
        <a:spcBef>
          <a:spcPct val="20000"/>
        </a:spcBef>
        <a:spcAft>
          <a:spcPct val="0"/>
        </a:spcAft>
        <a:buFont typeface="Arial" pitchFamily="34" charset="0"/>
        <a:buChar char="–"/>
        <a:defRPr kern="1200">
          <a:solidFill>
            <a:schemeClr val="tx1"/>
          </a:solidFill>
          <a:latin typeface="Trebuchet MS" pitchFamily="34" charset="0"/>
          <a:ea typeface="+mn-ea"/>
          <a:cs typeface="+mn-cs"/>
        </a:defRPr>
      </a:lvl2pPr>
      <a:lvl3pPr marL="1143000" indent="-228600" algn="l" defTabSz="457200" rtl="0" eaLnBrk="0" fontAlgn="base" hangingPunct="0">
        <a:spcBef>
          <a:spcPct val="20000"/>
        </a:spcBef>
        <a:spcAft>
          <a:spcPct val="0"/>
        </a:spcAft>
        <a:buFont typeface="Arial" pitchFamily="34" charset="0"/>
        <a:buChar char="•"/>
        <a:defRPr kern="1200">
          <a:solidFill>
            <a:schemeClr val="tx1"/>
          </a:solidFill>
          <a:latin typeface="Trebuchet MS" pitchFamily="34" charset="0"/>
          <a:ea typeface="+mn-ea"/>
          <a:cs typeface="+mn-cs"/>
        </a:defRPr>
      </a:lvl3pPr>
      <a:lvl4pPr marL="1600200" indent="-228600" algn="l" defTabSz="457200" rtl="0" eaLnBrk="0" fontAlgn="base" hangingPunct="0">
        <a:spcBef>
          <a:spcPct val="20000"/>
        </a:spcBef>
        <a:spcAft>
          <a:spcPct val="0"/>
        </a:spcAft>
        <a:buFont typeface="Arial" pitchFamily="34" charset="0"/>
        <a:buChar char="–"/>
        <a:defRPr kern="1200">
          <a:solidFill>
            <a:schemeClr val="tx1"/>
          </a:solidFill>
          <a:latin typeface="Trebuchet MS" pitchFamily="34" charset="0"/>
          <a:ea typeface="+mn-ea"/>
          <a:cs typeface="+mn-cs"/>
        </a:defRPr>
      </a:lvl4pPr>
      <a:lvl5pPr marL="2057400" indent="-228600" algn="l" defTabSz="457200" rtl="0" eaLnBrk="0" fontAlgn="base" hangingPunct="0">
        <a:spcBef>
          <a:spcPct val="20000"/>
        </a:spcBef>
        <a:spcAft>
          <a:spcPct val="0"/>
        </a:spcAft>
        <a:buFont typeface="Arial" pitchFamily="34" charset="0"/>
        <a:buChar char="»"/>
        <a:defRPr kern="1200">
          <a:solidFill>
            <a:schemeClr val="tx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chulamt-gross-gerau.bildung.hessen.de/" TargetMode="External"/><Relationship Id="rId2" Type="http://schemas.openxmlformats.org/officeDocument/2006/relationships/hyperlink" Target="http://www.schule-gemeinsam-verbessern.d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descr="DSLK-LOGO_4c"/>
          <p:cNvPicPr>
            <a:picLocks noChangeAspect="1" noChangeArrowheads="1"/>
          </p:cNvPicPr>
          <p:nvPr/>
        </p:nvPicPr>
        <p:blipFill>
          <a:blip r:embed="rId3"/>
          <a:srcRect/>
          <a:stretch>
            <a:fillRect/>
          </a:stretch>
        </p:blipFill>
        <p:spPr bwMode="auto">
          <a:xfrm>
            <a:off x="2058988" y="361950"/>
            <a:ext cx="5180012" cy="3286125"/>
          </a:xfrm>
          <a:prstGeom prst="rect">
            <a:avLst/>
          </a:prstGeom>
          <a:noFill/>
          <a:ln w="9525">
            <a:noFill/>
            <a:miter lim="800000"/>
            <a:headEnd/>
            <a:tailEnd/>
          </a:ln>
        </p:spPr>
      </p:pic>
      <p:sp>
        <p:nvSpPr>
          <p:cNvPr id="3075" name="Text Box 5"/>
          <p:cNvSpPr txBox="1">
            <a:spLocks noChangeArrowheads="1"/>
          </p:cNvSpPr>
          <p:nvPr/>
        </p:nvSpPr>
        <p:spPr bwMode="auto">
          <a:xfrm>
            <a:off x="0" y="4662488"/>
            <a:ext cx="9361488" cy="2045260"/>
          </a:xfrm>
          <a:prstGeom prst="rect">
            <a:avLst/>
          </a:prstGeom>
          <a:noFill/>
          <a:ln w="9525" algn="ctr">
            <a:noFill/>
            <a:miter lim="800000"/>
            <a:headEnd/>
            <a:tailEnd/>
          </a:ln>
        </p:spPr>
        <p:txBody>
          <a:bodyPr tIns="90000">
            <a:spAutoFit/>
          </a:bodyPr>
          <a:lstStyle/>
          <a:p>
            <a:pPr marL="180975" indent="-180975" algn="ctr" defTabSz="914400">
              <a:spcAft>
                <a:spcPct val="75000"/>
              </a:spcAft>
              <a:buClr>
                <a:schemeClr val="accent1"/>
              </a:buClr>
              <a:buSzPct val="80000"/>
              <a:buFont typeface="Wingdings" pitchFamily="2" charset="2"/>
              <a:buNone/>
            </a:pPr>
            <a:r>
              <a:rPr lang="de-DE" altLang="zh-CN" sz="2000" b="1" dirty="0">
                <a:solidFill>
                  <a:srgbClr val="000000"/>
                </a:solidFill>
                <a:latin typeface="Trebuchet MS" pitchFamily="34" charset="0"/>
                <a:cs typeface="Arial" pitchFamily="34" charset="0"/>
              </a:rPr>
              <a:t>16. – 17. März 2012 – Messe </a:t>
            </a:r>
            <a:r>
              <a:rPr lang="de-DE" altLang="zh-CN" sz="2000" b="1" dirty="0" smtClean="0">
                <a:solidFill>
                  <a:srgbClr val="000000"/>
                </a:solidFill>
                <a:latin typeface="Trebuchet MS" pitchFamily="34" charset="0"/>
                <a:cs typeface="Arial" pitchFamily="34" charset="0"/>
              </a:rPr>
              <a:t>Düsseldorf</a:t>
            </a:r>
            <a:endParaRPr lang="de-DE" altLang="zh-CN" sz="2000" dirty="0" smtClean="0">
              <a:solidFill>
                <a:srgbClr val="000000"/>
              </a:solidFill>
              <a:latin typeface="Trebuchet MS" pitchFamily="34" charset="0"/>
              <a:ea typeface="宋体" charset="-122"/>
              <a:cs typeface="Times New Roman" pitchFamily="18" charset="0"/>
            </a:endParaRPr>
          </a:p>
          <a:p>
            <a:pPr marL="180975" indent="-180975" algn="ctr" defTabSz="914400">
              <a:spcAft>
                <a:spcPct val="75000"/>
              </a:spcAft>
              <a:buClr>
                <a:schemeClr val="accent1"/>
              </a:buClr>
              <a:buSzPct val="80000"/>
              <a:buFont typeface="Wingdings" pitchFamily="2" charset="2"/>
              <a:buNone/>
            </a:pPr>
            <a:r>
              <a:rPr lang="de-DE" altLang="ko-KR" sz="2800" b="1" dirty="0" smtClean="0">
                <a:solidFill>
                  <a:srgbClr val="000000"/>
                </a:solidFill>
                <a:latin typeface="Trebuchet MS" pitchFamily="34" charset="0"/>
                <a:ea typeface="宋体" charset="-122"/>
                <a:cs typeface="Times New Roman" pitchFamily="18" charset="0"/>
              </a:rPr>
              <a:t>Selbstständige Schule und moderne Schulaufsicht</a:t>
            </a:r>
            <a:endParaRPr lang="de-DE" altLang="ko-KR" sz="2800" b="1" dirty="0">
              <a:solidFill>
                <a:srgbClr val="000000"/>
              </a:solidFill>
              <a:latin typeface="Trebuchet MS" pitchFamily="34" charset="0"/>
              <a:ea typeface="宋体" charset="-122"/>
              <a:cs typeface="Times New Roman" pitchFamily="18" charset="0"/>
            </a:endParaRPr>
          </a:p>
          <a:p>
            <a:pPr marL="180975" indent="-180975" algn="ctr" defTabSz="914400">
              <a:spcAft>
                <a:spcPct val="75000"/>
              </a:spcAft>
              <a:buClr>
                <a:schemeClr val="accent1"/>
              </a:buClr>
              <a:buSzPct val="80000"/>
              <a:buFont typeface="Wingdings" pitchFamily="2" charset="2"/>
              <a:buNone/>
            </a:pPr>
            <a:r>
              <a:rPr lang="de-DE" altLang="ko-KR" sz="2000" dirty="0" smtClean="0">
                <a:solidFill>
                  <a:srgbClr val="000000"/>
                </a:solidFill>
                <a:latin typeface="Trebuchet MS" pitchFamily="34" charset="0"/>
                <a:ea typeface="宋体" charset="-122"/>
                <a:cs typeface="Times New Roman" pitchFamily="18" charset="0"/>
              </a:rPr>
              <a:t>Volker Blum Leiter des Staatlichen Schulamts für den Kreis Groß-Gerau           und den Main-Taunus-Kreis a.D.</a:t>
            </a:r>
            <a:endParaRPr lang="de-DE" sz="2000" i="1" dirty="0">
              <a:solidFill>
                <a:schemeClr val="hlink"/>
              </a:solidFill>
              <a:latin typeface="Trebuchet MS" pitchFamily="34" charset="0"/>
              <a:ea typeface="宋体" charset="-122"/>
              <a:cs typeface="Times New Roman" pitchFamily="18" charset="0"/>
            </a:endParaRPr>
          </a:p>
        </p:txBody>
      </p:sp>
      <p:sp>
        <p:nvSpPr>
          <p:cNvPr id="3076" name="Line 6"/>
          <p:cNvSpPr>
            <a:spLocks noChangeShapeType="1"/>
          </p:cNvSpPr>
          <p:nvPr/>
        </p:nvSpPr>
        <p:spPr bwMode="auto">
          <a:xfrm flipV="1">
            <a:off x="-11113" y="3848100"/>
            <a:ext cx="9361488" cy="12700"/>
          </a:xfrm>
          <a:prstGeom prst="line">
            <a:avLst/>
          </a:prstGeom>
          <a:noFill/>
          <a:ln w="19050">
            <a:solidFill>
              <a:srgbClr val="CC0000"/>
            </a:solidFill>
            <a:round/>
            <a:headEnd/>
            <a:tailEnd/>
          </a:ln>
        </p:spPr>
        <p:txBody>
          <a:bodyPr/>
          <a:lstStyle/>
          <a:p>
            <a:endParaRPr lang="de-DE"/>
          </a:p>
        </p:txBody>
      </p:sp>
      <p:sp>
        <p:nvSpPr>
          <p:cNvPr id="3077" name="Line 7"/>
          <p:cNvSpPr>
            <a:spLocks noChangeShapeType="1"/>
          </p:cNvSpPr>
          <p:nvPr/>
        </p:nvSpPr>
        <p:spPr bwMode="auto">
          <a:xfrm flipV="1">
            <a:off x="4763" y="4559300"/>
            <a:ext cx="9361487" cy="12700"/>
          </a:xfrm>
          <a:prstGeom prst="line">
            <a:avLst/>
          </a:prstGeom>
          <a:noFill/>
          <a:ln w="19050">
            <a:solidFill>
              <a:srgbClr val="CC0000"/>
            </a:solidFill>
            <a:round/>
            <a:headEnd/>
            <a:tailEnd/>
          </a:ln>
        </p:spPr>
        <p:txBody>
          <a:bodyPr/>
          <a:lstStyle/>
          <a:p>
            <a:endParaRPr lang="de-DE"/>
          </a:p>
        </p:txBody>
      </p:sp>
      <p:sp>
        <p:nvSpPr>
          <p:cNvPr id="3078" name="Text Box 8"/>
          <p:cNvSpPr txBox="1">
            <a:spLocks noChangeArrowheads="1"/>
          </p:cNvSpPr>
          <p:nvPr/>
        </p:nvSpPr>
        <p:spPr bwMode="auto">
          <a:xfrm>
            <a:off x="2362200" y="4003675"/>
            <a:ext cx="4552950" cy="457200"/>
          </a:xfrm>
          <a:prstGeom prst="rect">
            <a:avLst/>
          </a:prstGeom>
          <a:noFill/>
          <a:ln w="9525">
            <a:noFill/>
            <a:miter lim="800000"/>
            <a:headEnd/>
            <a:tailEnd/>
          </a:ln>
        </p:spPr>
        <p:txBody>
          <a:bodyPr>
            <a:spAutoFit/>
          </a:bodyPr>
          <a:lstStyle/>
          <a:p>
            <a:pPr algn="ctr" defTabSz="914400">
              <a:spcBef>
                <a:spcPct val="50000"/>
              </a:spcBef>
            </a:pPr>
            <a:r>
              <a:rPr lang="de-DE" sz="2400" b="1"/>
              <a:t>Schulen gehen in Führung</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83656" y="174171"/>
            <a:ext cx="7344230" cy="841829"/>
          </a:xfrm>
        </p:spPr>
        <p:txBody>
          <a:bodyPr/>
          <a:lstStyle/>
          <a:p>
            <a:r>
              <a:rPr lang="de-DE" b="1" dirty="0" smtClean="0"/>
              <a:t>Aufgaben der Schulaufsicht, der Staatlichen Schulämter</a:t>
            </a:r>
            <a:endParaRPr lang="de-DE" b="1" dirty="0"/>
          </a:p>
        </p:txBody>
      </p:sp>
      <p:sp>
        <p:nvSpPr>
          <p:cNvPr id="3" name="Untertitel 2"/>
          <p:cNvSpPr>
            <a:spLocks noGrp="1"/>
          </p:cNvSpPr>
          <p:nvPr>
            <p:ph type="subTitle" idx="1"/>
          </p:nvPr>
        </p:nvSpPr>
        <p:spPr>
          <a:xfrm>
            <a:off x="188686" y="1349829"/>
            <a:ext cx="9172802" cy="4789714"/>
          </a:xfrm>
        </p:spPr>
        <p:txBody>
          <a:bodyPr/>
          <a:lstStyle/>
          <a:p>
            <a:pPr algn="l">
              <a:buFont typeface="Wingdings" pitchFamily="2" charset="2"/>
              <a:buChar char="Ø"/>
            </a:pPr>
            <a:r>
              <a:rPr lang="de-DE" dirty="0" smtClean="0">
                <a:solidFill>
                  <a:schemeClr val="tx1"/>
                </a:solidFill>
              </a:rPr>
              <a:t>  </a:t>
            </a:r>
            <a:r>
              <a:rPr lang="de-DE" b="1" dirty="0" smtClean="0">
                <a:solidFill>
                  <a:schemeClr val="tx1"/>
                </a:solidFill>
              </a:rPr>
              <a:t>Gewährleistung der Qualität der schulischen Arbeit, der Erfüllung der  </a:t>
            </a:r>
          </a:p>
          <a:p>
            <a:pPr algn="l"/>
            <a:r>
              <a:rPr lang="de-DE" b="1" dirty="0" smtClean="0">
                <a:solidFill>
                  <a:schemeClr val="tx1"/>
                </a:solidFill>
              </a:rPr>
              <a:t>     Standards, der Vergleichbarkeit der Abschlüsse, auch durch Anordnung von </a:t>
            </a:r>
          </a:p>
          <a:p>
            <a:pPr algn="l"/>
            <a:r>
              <a:rPr lang="de-DE" b="1" dirty="0" smtClean="0">
                <a:solidFill>
                  <a:schemeClr val="tx1"/>
                </a:solidFill>
              </a:rPr>
              <a:t>     Evaluationsverfahren.</a:t>
            </a:r>
          </a:p>
          <a:p>
            <a:pPr algn="l">
              <a:buFont typeface="Wingdings" pitchFamily="2" charset="2"/>
              <a:buChar char="Ø"/>
            </a:pPr>
            <a:r>
              <a:rPr lang="de-DE" b="1" dirty="0" smtClean="0">
                <a:solidFill>
                  <a:schemeClr val="tx1"/>
                </a:solidFill>
              </a:rPr>
              <a:t>  Beratung und Unterstützung der Schulen bei der selbstständigen </a:t>
            </a:r>
          </a:p>
          <a:p>
            <a:pPr algn="l"/>
            <a:r>
              <a:rPr lang="de-DE" b="1" dirty="0" smtClean="0">
                <a:solidFill>
                  <a:schemeClr val="tx1"/>
                </a:solidFill>
              </a:rPr>
              <a:t>     Wahrnehmung ihrer Aufgaben, Gestaltung der Rechenschaftslegung.</a:t>
            </a:r>
          </a:p>
          <a:p>
            <a:pPr algn="l">
              <a:buFont typeface="Wingdings" pitchFamily="2" charset="2"/>
              <a:buChar char="Ø"/>
            </a:pPr>
            <a:r>
              <a:rPr lang="de-DE" b="1" dirty="0" smtClean="0">
                <a:solidFill>
                  <a:schemeClr val="tx1"/>
                </a:solidFill>
              </a:rPr>
              <a:t>  Wahrnehmung der Fach- (Schule), Dienst- (päd. Personal) und Rechtsaufsicht.</a:t>
            </a:r>
          </a:p>
          <a:p>
            <a:pPr algn="l">
              <a:buFont typeface="Wingdings" pitchFamily="2" charset="2"/>
              <a:buChar char="Ø"/>
            </a:pPr>
            <a:r>
              <a:rPr lang="de-DE" b="1" dirty="0" smtClean="0">
                <a:solidFill>
                  <a:schemeClr val="tx1"/>
                </a:solidFill>
              </a:rPr>
              <a:t>  Wahrung und Förderung der pädagogischen Freiheit der Lehrkräfte und der  </a:t>
            </a:r>
          </a:p>
          <a:p>
            <a:pPr algn="l"/>
            <a:r>
              <a:rPr lang="de-DE" b="1" dirty="0" smtClean="0">
                <a:solidFill>
                  <a:schemeClr val="tx1"/>
                </a:solidFill>
              </a:rPr>
              <a:t>     pädagogischen Eigenverantwortung der Schule bei Aufsichtsmaßnahmen.</a:t>
            </a:r>
          </a:p>
          <a:p>
            <a:pPr algn="l">
              <a:buFont typeface="Wingdings" pitchFamily="2" charset="2"/>
              <a:buChar char="Ø"/>
            </a:pPr>
            <a:r>
              <a:rPr lang="de-DE" b="1" dirty="0" smtClean="0">
                <a:solidFill>
                  <a:schemeClr val="tx1"/>
                </a:solidFill>
              </a:rPr>
              <a:t>  Bestellung von Beraterinnen und Beratern.</a:t>
            </a:r>
          </a:p>
          <a:p>
            <a:pPr algn="l">
              <a:buFont typeface="Wingdings" pitchFamily="2" charset="2"/>
              <a:buChar char="Ø"/>
            </a:pPr>
            <a:r>
              <a:rPr lang="de-DE" b="1" dirty="0" smtClean="0">
                <a:solidFill>
                  <a:schemeClr val="tx1"/>
                </a:solidFill>
              </a:rPr>
              <a:t>  Wahrnehmung der Personalverantwortung  für Schulleiterinnen und –Leiter.</a:t>
            </a:r>
          </a:p>
          <a:p>
            <a:pPr algn="l">
              <a:buFont typeface="Wingdings" pitchFamily="2" charset="2"/>
              <a:buChar char="Ø"/>
            </a:pPr>
            <a:r>
              <a:rPr lang="de-DE" b="1" dirty="0" smtClean="0">
                <a:solidFill>
                  <a:schemeClr val="tx1"/>
                </a:solidFill>
              </a:rPr>
              <a:t>  Gestaltung der Regionalen Lehrerfortbildung.</a:t>
            </a:r>
          </a:p>
          <a:p>
            <a:pPr algn="l">
              <a:buFont typeface="Wingdings" pitchFamily="2" charset="2"/>
              <a:buChar char="Ø"/>
            </a:pPr>
            <a:r>
              <a:rPr lang="de-DE" b="1" dirty="0" smtClean="0">
                <a:solidFill>
                  <a:schemeClr val="tx1"/>
                </a:solidFill>
              </a:rPr>
              <a:t>  Veranlassung von Schulinspektionen und weiterer Evaluationsverfahren mit </a:t>
            </a:r>
          </a:p>
          <a:p>
            <a:pPr algn="l"/>
            <a:r>
              <a:rPr lang="de-DE" b="1" dirty="0" smtClean="0">
                <a:solidFill>
                  <a:schemeClr val="tx1"/>
                </a:solidFill>
              </a:rPr>
              <a:t>     Orientierung an den Zielvorgaben, -vereinbarungen und Bildungsstandards.</a:t>
            </a:r>
          </a:p>
          <a:p>
            <a:pPr algn="l">
              <a:buFont typeface="Wingdings" pitchFamily="2" charset="2"/>
              <a:buChar char="Ø"/>
            </a:pPr>
            <a:r>
              <a:rPr lang="de-DE" b="1" dirty="0" smtClean="0">
                <a:solidFill>
                  <a:schemeClr val="tx1"/>
                </a:solidFill>
              </a:rPr>
              <a:t>  Serviceleistungen bei der Personaladministration und der Budgetabwicklung.</a:t>
            </a:r>
            <a:endParaRPr lang="de-DE" b="1"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41714" y="1"/>
            <a:ext cx="7619774" cy="1103086"/>
          </a:xfrm>
        </p:spPr>
        <p:txBody>
          <a:bodyPr/>
          <a:lstStyle/>
          <a:p>
            <a:r>
              <a:rPr lang="de-DE" sz="2400" b="1" dirty="0" smtClean="0"/>
              <a:t>Methodenrepertoire der Staatlichen Schulämter zur erfolgreichen Wahrnehmung ihrer Aufgaben</a:t>
            </a:r>
            <a:endParaRPr lang="de-DE" sz="2400" b="1" dirty="0"/>
          </a:p>
        </p:txBody>
      </p:sp>
      <p:sp>
        <p:nvSpPr>
          <p:cNvPr id="3" name="Untertitel 2"/>
          <p:cNvSpPr>
            <a:spLocks noGrp="1"/>
          </p:cNvSpPr>
          <p:nvPr>
            <p:ph type="subTitle" idx="1"/>
          </p:nvPr>
        </p:nvSpPr>
        <p:spPr>
          <a:xfrm>
            <a:off x="203200" y="1364343"/>
            <a:ext cx="9158288" cy="4775200"/>
          </a:xfrm>
        </p:spPr>
        <p:txBody>
          <a:bodyPr/>
          <a:lstStyle/>
          <a:p>
            <a:pPr algn="l">
              <a:buFont typeface="Wingdings" pitchFamily="2" charset="2"/>
              <a:buChar char="Ø"/>
            </a:pPr>
            <a:r>
              <a:rPr lang="de-DE" b="1" dirty="0" smtClean="0">
                <a:solidFill>
                  <a:schemeClr val="tx1"/>
                </a:solidFill>
              </a:rPr>
              <a:t>  Dialogisch angelegte und datengestützte Schulentwicklungsgespräche.</a:t>
            </a:r>
          </a:p>
          <a:p>
            <a:pPr algn="l">
              <a:buFont typeface="Wingdings" pitchFamily="2" charset="2"/>
              <a:buChar char="Ø"/>
            </a:pPr>
            <a:r>
              <a:rPr lang="de-DE" b="1" dirty="0" smtClean="0">
                <a:solidFill>
                  <a:schemeClr val="tx1"/>
                </a:solidFill>
              </a:rPr>
              <a:t>  Partnerschaftlich und auf Augenhöhe geführte Jahres-, Feedbackgespräche.</a:t>
            </a:r>
          </a:p>
          <a:p>
            <a:pPr algn="l">
              <a:buFont typeface="Wingdings" pitchFamily="2" charset="2"/>
              <a:buChar char="Ø"/>
            </a:pPr>
            <a:r>
              <a:rPr lang="de-DE" b="1" dirty="0" smtClean="0">
                <a:solidFill>
                  <a:schemeClr val="tx1"/>
                </a:solidFill>
              </a:rPr>
              <a:t>  Professionelle Beratung und Unterstützung  der Schulleiterinnen und Schulleiter </a:t>
            </a:r>
          </a:p>
          <a:p>
            <a:pPr algn="l"/>
            <a:r>
              <a:rPr lang="de-DE" b="1" dirty="0" smtClean="0">
                <a:solidFill>
                  <a:schemeClr val="tx1"/>
                </a:solidFill>
              </a:rPr>
              <a:t>     (Budgetsteuerung, Qualitätsmanagement, Unterrichtsentwicklung, </a:t>
            </a:r>
          </a:p>
          <a:p>
            <a:pPr algn="l"/>
            <a:r>
              <a:rPr lang="de-DE" b="1" dirty="0" smtClean="0">
                <a:solidFill>
                  <a:schemeClr val="tx1"/>
                </a:solidFill>
              </a:rPr>
              <a:t>     Management und Führung, Gestaltung von Arbeitsverträgen).</a:t>
            </a:r>
          </a:p>
          <a:p>
            <a:pPr algn="l">
              <a:buFont typeface="Wingdings" pitchFamily="2" charset="2"/>
              <a:buChar char="Ø"/>
            </a:pPr>
            <a:r>
              <a:rPr lang="de-DE" b="1" dirty="0" smtClean="0">
                <a:solidFill>
                  <a:schemeClr val="tx1"/>
                </a:solidFill>
              </a:rPr>
              <a:t>  Leistungsfähige Serviceleistungen für die Schulen (Personaladministration, </a:t>
            </a:r>
          </a:p>
          <a:p>
            <a:pPr algn="l"/>
            <a:r>
              <a:rPr lang="de-DE" b="1" dirty="0" smtClean="0">
                <a:solidFill>
                  <a:schemeClr val="tx1"/>
                </a:solidFill>
              </a:rPr>
              <a:t>     Budgetabwicklung, Qualifizierung des pädagogischen Personals).</a:t>
            </a:r>
          </a:p>
          <a:p>
            <a:pPr algn="l">
              <a:buFont typeface="Wingdings" pitchFamily="2" charset="2"/>
              <a:buChar char="Ø"/>
            </a:pPr>
            <a:r>
              <a:rPr lang="de-DE" b="1" dirty="0" smtClean="0">
                <a:solidFill>
                  <a:schemeClr val="tx1"/>
                </a:solidFill>
              </a:rPr>
              <a:t>  Kompetente Förderung regionaler Netzwerke zum Wissenstransfer.</a:t>
            </a:r>
          </a:p>
          <a:p>
            <a:pPr algn="l">
              <a:buFont typeface="Wingdings" pitchFamily="2" charset="2"/>
              <a:buChar char="Ø"/>
            </a:pPr>
            <a:r>
              <a:rPr lang="de-DE" b="1" dirty="0" smtClean="0">
                <a:solidFill>
                  <a:schemeClr val="tx1"/>
                </a:solidFill>
              </a:rPr>
              <a:t>  Passgenaue Gestaltung der Regionalen Fortbildung gemäß Schulbedarfen. </a:t>
            </a:r>
          </a:p>
          <a:p>
            <a:pPr algn="l">
              <a:buFont typeface="Wingdings" pitchFamily="2" charset="2"/>
              <a:buChar char="Ø"/>
            </a:pPr>
            <a:r>
              <a:rPr lang="de-DE" b="1" dirty="0" smtClean="0">
                <a:solidFill>
                  <a:schemeClr val="tx1"/>
                </a:solidFill>
              </a:rPr>
              <a:t>  Engagierter Einsatz für die stetige Stärkung der Eigenverantwortung  auf allen </a:t>
            </a:r>
          </a:p>
          <a:p>
            <a:pPr algn="l"/>
            <a:r>
              <a:rPr lang="de-DE" b="1" dirty="0" smtClean="0">
                <a:solidFill>
                  <a:schemeClr val="tx1"/>
                </a:solidFill>
              </a:rPr>
              <a:t>     Ebenen der Schulen und des Bildungsmanagements.</a:t>
            </a:r>
          </a:p>
          <a:p>
            <a:pPr algn="l">
              <a:buFont typeface="Wingdings" pitchFamily="2" charset="2"/>
              <a:buChar char="Ø"/>
            </a:pPr>
            <a:r>
              <a:rPr lang="de-DE" b="1" dirty="0" smtClean="0">
                <a:solidFill>
                  <a:schemeClr val="tx1"/>
                </a:solidFill>
              </a:rPr>
              <a:t>  Einsatz für mehr Leistungszeit der Schulleiterinnen und –Leiter.</a:t>
            </a:r>
          </a:p>
          <a:p>
            <a:pPr algn="l">
              <a:buFont typeface="Wingdings" pitchFamily="2" charset="2"/>
              <a:buChar char="Ø"/>
            </a:pPr>
            <a:r>
              <a:rPr lang="de-DE" b="1" dirty="0" smtClean="0">
                <a:solidFill>
                  <a:schemeClr val="tx1"/>
                </a:solidFill>
              </a:rPr>
              <a:t>  Bestellung von Schulberatern (z.B. Mathematik, Lesen, Evaluation, …)  </a:t>
            </a:r>
          </a:p>
          <a:p>
            <a:pPr algn="l">
              <a:buFont typeface="Wingdings" pitchFamily="2" charset="2"/>
              <a:buChar char="Ø"/>
            </a:pPr>
            <a:r>
              <a:rPr lang="de-DE" b="1" dirty="0" smtClean="0">
                <a:solidFill>
                  <a:schemeClr val="tx1"/>
                </a:solidFill>
              </a:rPr>
              <a:t>  Konsequentes Einfordern zu erbringender Leistungen der Schule bei Bedarf.</a:t>
            </a:r>
            <a:endParaRPr lang="de-DE" b="1"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9142" y="188687"/>
            <a:ext cx="7489372" cy="899884"/>
          </a:xfrm>
        </p:spPr>
        <p:txBody>
          <a:bodyPr/>
          <a:lstStyle/>
          <a:p>
            <a:r>
              <a:rPr lang="de-DE" b="1" dirty="0" smtClean="0"/>
              <a:t>Themen der Qualifizierungskampagne der Staatlichen Schulämter 2007</a:t>
            </a:r>
            <a:endParaRPr lang="de-DE" b="1" dirty="0"/>
          </a:p>
        </p:txBody>
      </p:sp>
      <p:sp>
        <p:nvSpPr>
          <p:cNvPr id="3" name="Untertitel 2"/>
          <p:cNvSpPr>
            <a:spLocks noGrp="1"/>
          </p:cNvSpPr>
          <p:nvPr>
            <p:ph type="subTitle" idx="1"/>
          </p:nvPr>
        </p:nvSpPr>
        <p:spPr>
          <a:xfrm>
            <a:off x="246742" y="1349829"/>
            <a:ext cx="8911771" cy="4818742"/>
          </a:xfrm>
        </p:spPr>
        <p:txBody>
          <a:bodyPr/>
          <a:lstStyle/>
          <a:p>
            <a:pPr algn="l">
              <a:buFont typeface="Wingdings" pitchFamily="2" charset="2"/>
              <a:buChar char="Ø"/>
            </a:pPr>
            <a:r>
              <a:rPr lang="de-DE" dirty="0" smtClean="0">
                <a:solidFill>
                  <a:schemeClr val="tx1"/>
                </a:solidFill>
              </a:rPr>
              <a:t>  </a:t>
            </a:r>
            <a:r>
              <a:rPr lang="de-DE" sz="2400" b="1" dirty="0" smtClean="0">
                <a:solidFill>
                  <a:schemeClr val="tx1"/>
                </a:solidFill>
              </a:rPr>
              <a:t>Schulentwicklungsgespräche und Zielvereinbarungen mit </a:t>
            </a:r>
          </a:p>
          <a:p>
            <a:pPr algn="l"/>
            <a:r>
              <a:rPr lang="de-DE" sz="2400" b="1" dirty="0" smtClean="0">
                <a:solidFill>
                  <a:schemeClr val="tx1"/>
                </a:solidFill>
              </a:rPr>
              <a:t>    Schulleitungen.</a:t>
            </a:r>
          </a:p>
          <a:p>
            <a:pPr algn="l">
              <a:buFont typeface="Wingdings" pitchFamily="2" charset="2"/>
              <a:buChar char="Ø"/>
            </a:pPr>
            <a:r>
              <a:rPr lang="de-DE" sz="2400" b="1" dirty="0" smtClean="0">
                <a:solidFill>
                  <a:schemeClr val="tx1"/>
                </a:solidFill>
              </a:rPr>
              <a:t> Zielvereinbarungen nach Schulinspektionen.</a:t>
            </a:r>
          </a:p>
          <a:p>
            <a:pPr algn="l">
              <a:buFont typeface="Wingdings" pitchFamily="2" charset="2"/>
              <a:buChar char="Ø"/>
            </a:pPr>
            <a:r>
              <a:rPr lang="de-DE" sz="2400" b="1" dirty="0" smtClean="0">
                <a:solidFill>
                  <a:schemeClr val="tx1"/>
                </a:solidFill>
              </a:rPr>
              <a:t>  Schulprogramme und Jahresprogramme der Schulen.</a:t>
            </a:r>
          </a:p>
          <a:p>
            <a:pPr algn="l">
              <a:buFont typeface="Wingdings" pitchFamily="2" charset="2"/>
              <a:buChar char="Ø"/>
            </a:pPr>
            <a:r>
              <a:rPr lang="de-DE" sz="2400" b="1" dirty="0" smtClean="0">
                <a:solidFill>
                  <a:schemeClr val="tx1"/>
                </a:solidFill>
              </a:rPr>
              <a:t>  Feedback geben.</a:t>
            </a:r>
          </a:p>
          <a:p>
            <a:pPr algn="l">
              <a:buFont typeface="Wingdings" pitchFamily="2" charset="2"/>
              <a:buChar char="Ø"/>
            </a:pPr>
            <a:r>
              <a:rPr lang="de-DE" sz="2400" b="1" dirty="0" smtClean="0">
                <a:solidFill>
                  <a:schemeClr val="tx1"/>
                </a:solidFill>
              </a:rPr>
              <a:t>  Coaching von Führungskräften.</a:t>
            </a:r>
          </a:p>
          <a:p>
            <a:pPr algn="l">
              <a:buFont typeface="Wingdings" pitchFamily="2" charset="2"/>
              <a:buChar char="Ø"/>
            </a:pPr>
            <a:r>
              <a:rPr lang="de-DE" sz="2400" b="1" dirty="0" smtClean="0">
                <a:solidFill>
                  <a:schemeClr val="tx1"/>
                </a:solidFill>
              </a:rPr>
              <a:t>  Gestaltung von Schulleiterdienstbesprechungen in einer</a:t>
            </a:r>
          </a:p>
          <a:p>
            <a:pPr algn="l"/>
            <a:r>
              <a:rPr lang="de-DE" sz="2400" b="1" dirty="0" smtClean="0">
                <a:solidFill>
                  <a:schemeClr val="tx1"/>
                </a:solidFill>
              </a:rPr>
              <a:t>     lernenden Organisation.</a:t>
            </a:r>
          </a:p>
          <a:p>
            <a:pPr algn="l">
              <a:buFont typeface="Wingdings" pitchFamily="2" charset="2"/>
              <a:buChar char="Ø"/>
            </a:pPr>
            <a:r>
              <a:rPr lang="de-DE" sz="2400" b="1" dirty="0" smtClean="0">
                <a:solidFill>
                  <a:schemeClr val="tx1"/>
                </a:solidFill>
              </a:rPr>
              <a:t>  Beratung zu nachhaltigen Schulentwicklungsprozessen.</a:t>
            </a:r>
          </a:p>
          <a:p>
            <a:pPr algn="l">
              <a:buFont typeface="Wingdings" pitchFamily="2" charset="2"/>
              <a:buChar char="Ø"/>
            </a:pPr>
            <a:r>
              <a:rPr lang="de-DE" sz="2400" b="1" dirty="0" smtClean="0">
                <a:solidFill>
                  <a:schemeClr val="tx1"/>
                </a:solidFill>
              </a:rPr>
              <a:t>  Erfolgsfaktoren für Projektmanagement in der Schule.</a:t>
            </a:r>
          </a:p>
          <a:p>
            <a:pPr algn="l">
              <a:buFont typeface="Wingdings" pitchFamily="2" charset="2"/>
              <a:buChar char="Ø"/>
            </a:pPr>
            <a:r>
              <a:rPr lang="de-DE" sz="2400" b="1" dirty="0" smtClean="0">
                <a:solidFill>
                  <a:schemeClr val="tx1"/>
                </a:solidFill>
              </a:rPr>
              <a:t>  Maßnahmensteuerung im Jahresprogramm der Schule.</a:t>
            </a:r>
            <a:endParaRPr lang="de-DE" sz="2400" b="1"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090056" y="219075"/>
            <a:ext cx="7271431" cy="1133475"/>
          </a:xfrm>
        </p:spPr>
        <p:txBody>
          <a:bodyPr/>
          <a:lstStyle/>
          <a:p>
            <a:r>
              <a:rPr lang="de-DE" sz="4000" b="1" dirty="0" smtClean="0"/>
              <a:t>Aus der Praxis für die Praxis</a:t>
            </a:r>
            <a:endParaRPr lang="de-DE" sz="4000" b="1" dirty="0"/>
          </a:p>
        </p:txBody>
      </p:sp>
      <p:sp>
        <p:nvSpPr>
          <p:cNvPr id="2051" name="Rectangle 3"/>
          <p:cNvSpPr>
            <a:spLocks noGrp="1" noChangeArrowheads="1"/>
          </p:cNvSpPr>
          <p:nvPr>
            <p:ph type="subTitle" idx="1"/>
          </p:nvPr>
        </p:nvSpPr>
        <p:spPr>
          <a:xfrm>
            <a:off x="312050" y="1352550"/>
            <a:ext cx="9049438" cy="5124450"/>
          </a:xfrm>
        </p:spPr>
        <p:txBody>
          <a:bodyPr/>
          <a:lstStyle/>
          <a:p>
            <a:pPr algn="l"/>
            <a:r>
              <a:rPr lang="de-DE" sz="4400" b="1" dirty="0" smtClean="0">
                <a:solidFill>
                  <a:schemeClr val="tx1"/>
                </a:solidFill>
              </a:rPr>
              <a:t>„Schule gemeinsam verbessern“</a:t>
            </a:r>
          </a:p>
          <a:p>
            <a:pPr algn="l"/>
            <a:r>
              <a:rPr lang="de-DE" sz="4000" b="1" dirty="0" smtClean="0">
                <a:solidFill>
                  <a:schemeClr val="tx1"/>
                </a:solidFill>
              </a:rPr>
              <a:t>Pilotprojekt zur Entwicklung und Erprobung eines neuen </a:t>
            </a:r>
            <a:r>
              <a:rPr lang="de-DE" sz="4000" b="1" dirty="0">
                <a:solidFill>
                  <a:schemeClr val="tx1"/>
                </a:solidFill>
              </a:rPr>
              <a:t>Kooperations- </a:t>
            </a:r>
            <a:r>
              <a:rPr lang="de-DE" sz="4000" b="1" dirty="0" smtClean="0">
                <a:solidFill>
                  <a:schemeClr val="tx1"/>
                </a:solidFill>
              </a:rPr>
              <a:t>und Finanzierungsmodells </a:t>
            </a:r>
            <a:r>
              <a:rPr lang="de-DE" sz="4000" b="1" dirty="0">
                <a:solidFill>
                  <a:schemeClr val="tx1"/>
                </a:solidFill>
              </a:rPr>
              <a:t>in </a:t>
            </a:r>
            <a:r>
              <a:rPr lang="de-DE" sz="4000" b="1" dirty="0" smtClean="0">
                <a:solidFill>
                  <a:schemeClr val="tx1"/>
                </a:solidFill>
              </a:rPr>
              <a:t>den Bildungsregionen Kreis Groß-Gerau und Main-Taunus-Kreis</a:t>
            </a:r>
            <a:r>
              <a:rPr lang="de-DE" sz="3600" b="1" dirty="0" smtClean="0">
                <a:solidFill>
                  <a:schemeClr val="tx1"/>
                </a:solidFill>
              </a:rPr>
              <a:t> (2002 bis 2008)</a:t>
            </a:r>
          </a:p>
          <a:p>
            <a:endParaRPr lang="de-DE" sz="1600" dirty="0" smtClean="0">
              <a:solidFill>
                <a:schemeClr val="tx1"/>
              </a:solidFill>
            </a:endParaRPr>
          </a:p>
          <a:p>
            <a:endParaRPr lang="de-DE" sz="4000" dirty="0" smtClean="0">
              <a:solidFill>
                <a:schemeClr val="tx1"/>
              </a:solidFill>
            </a:endParaRPr>
          </a:p>
          <a:p>
            <a:endParaRPr lang="de-DE" sz="4000" dirty="0" smtClean="0">
              <a:solidFill>
                <a:schemeClr val="tx1"/>
              </a:solidFill>
            </a:endParaRPr>
          </a:p>
          <a:p>
            <a:endParaRPr lang="de-DE" sz="4000" dirty="0"/>
          </a:p>
          <a:p>
            <a:endParaRPr lang="de-DE" sz="4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04974" y="238125"/>
            <a:ext cx="6753225" cy="942975"/>
          </a:xfrm>
        </p:spPr>
        <p:txBody>
          <a:bodyPr/>
          <a:lstStyle/>
          <a:p>
            <a:r>
              <a:rPr lang="de-DE" b="1" dirty="0" smtClean="0"/>
              <a:t>    </a:t>
            </a:r>
            <a:r>
              <a:rPr lang="de-DE" sz="3600" b="1" dirty="0" smtClean="0"/>
              <a:t>Eckdaten des Projektes</a:t>
            </a:r>
            <a:r>
              <a:rPr lang="de-DE" sz="3200" b="1" dirty="0" smtClean="0"/>
              <a:t/>
            </a:r>
            <a:br>
              <a:rPr lang="de-DE" sz="3200" b="1" dirty="0" smtClean="0"/>
            </a:br>
            <a:endParaRPr lang="de-DE" sz="3200" dirty="0"/>
          </a:p>
        </p:txBody>
      </p:sp>
      <p:sp>
        <p:nvSpPr>
          <p:cNvPr id="3" name="Untertitel 2"/>
          <p:cNvSpPr>
            <a:spLocks noGrp="1"/>
          </p:cNvSpPr>
          <p:nvPr>
            <p:ph type="subTitle" idx="1"/>
          </p:nvPr>
        </p:nvSpPr>
        <p:spPr>
          <a:xfrm>
            <a:off x="1" y="1436913"/>
            <a:ext cx="9361488" cy="4673601"/>
          </a:xfrm>
        </p:spPr>
        <p:txBody>
          <a:bodyPr/>
          <a:lstStyle/>
          <a:p>
            <a:pPr algn="l">
              <a:lnSpc>
                <a:spcPct val="50000"/>
              </a:lnSpc>
              <a:spcBef>
                <a:spcPct val="50000"/>
              </a:spcBef>
              <a:buFontTx/>
              <a:buChar char="•"/>
            </a:pPr>
            <a:r>
              <a:rPr lang="de-DE" sz="2000" b="1" dirty="0" smtClean="0">
                <a:solidFill>
                  <a:schemeClr val="tx1"/>
                </a:solidFill>
              </a:rPr>
              <a:t>  </a:t>
            </a:r>
            <a:r>
              <a:rPr lang="de-DE" sz="2400" b="1" u="sng" dirty="0" smtClean="0">
                <a:solidFill>
                  <a:schemeClr val="tx1"/>
                </a:solidFill>
              </a:rPr>
              <a:t>Start:</a:t>
            </a:r>
          </a:p>
          <a:p>
            <a:pPr lvl="1" algn="l">
              <a:lnSpc>
                <a:spcPct val="50000"/>
              </a:lnSpc>
              <a:spcBef>
                <a:spcPct val="50000"/>
              </a:spcBef>
            </a:pPr>
            <a:r>
              <a:rPr lang="de-DE" sz="2000" b="1" dirty="0" smtClean="0">
                <a:solidFill>
                  <a:schemeClr val="tx1"/>
                </a:solidFill>
              </a:rPr>
              <a:t>-    16.04.2002 Bildungsregion KGG</a:t>
            </a:r>
          </a:p>
          <a:p>
            <a:pPr algn="l">
              <a:lnSpc>
                <a:spcPct val="50000"/>
              </a:lnSpc>
              <a:spcBef>
                <a:spcPct val="50000"/>
              </a:spcBef>
            </a:pPr>
            <a:r>
              <a:rPr lang="de-DE" sz="2000" b="1" dirty="0" smtClean="0">
                <a:solidFill>
                  <a:schemeClr val="tx1"/>
                </a:solidFill>
              </a:rPr>
              <a:t>      -     01.0 8.2004 Bildungsregion MTK und </a:t>
            </a:r>
            <a:r>
              <a:rPr lang="de-DE" sz="2000" b="1" dirty="0" err="1" smtClean="0">
                <a:solidFill>
                  <a:schemeClr val="tx1"/>
                </a:solidFill>
              </a:rPr>
              <a:t>KelsterbachAnzahl</a:t>
            </a:r>
            <a:r>
              <a:rPr lang="de-DE" sz="2000" b="1" dirty="0" smtClean="0">
                <a:solidFill>
                  <a:schemeClr val="tx1"/>
                </a:solidFill>
              </a:rPr>
              <a:t> der </a:t>
            </a:r>
          </a:p>
          <a:p>
            <a:pPr algn="l">
              <a:lnSpc>
                <a:spcPct val="50000"/>
              </a:lnSpc>
              <a:spcBef>
                <a:spcPct val="50000"/>
              </a:spcBef>
              <a:buFontTx/>
              <a:buChar char="•"/>
            </a:pPr>
            <a:endParaRPr lang="de-DE" sz="2000" b="1" dirty="0" smtClean="0">
              <a:solidFill>
                <a:schemeClr val="tx1"/>
              </a:solidFill>
            </a:endParaRPr>
          </a:p>
          <a:p>
            <a:pPr algn="l">
              <a:lnSpc>
                <a:spcPct val="50000"/>
              </a:lnSpc>
              <a:spcBef>
                <a:spcPct val="50000"/>
              </a:spcBef>
              <a:buFontTx/>
              <a:buChar char="•"/>
            </a:pPr>
            <a:r>
              <a:rPr lang="de-DE" sz="2000" b="1" dirty="0" smtClean="0">
                <a:solidFill>
                  <a:schemeClr val="tx1"/>
                </a:solidFill>
              </a:rPr>
              <a:t>  </a:t>
            </a:r>
            <a:r>
              <a:rPr lang="de-DE" sz="2400" b="1" u="sng" dirty="0" smtClean="0">
                <a:solidFill>
                  <a:schemeClr val="tx1"/>
                </a:solidFill>
              </a:rPr>
              <a:t>Anzahl der teilnehmenden</a:t>
            </a:r>
            <a:r>
              <a:rPr lang="de-DE" sz="2400" u="sng" dirty="0" smtClean="0">
                <a:solidFill>
                  <a:schemeClr val="tx1"/>
                </a:solidFill>
              </a:rPr>
              <a:t> </a:t>
            </a:r>
            <a:r>
              <a:rPr lang="de-DE" sz="2400" b="1" u="sng" dirty="0" smtClean="0">
                <a:solidFill>
                  <a:schemeClr val="tx1"/>
                </a:solidFill>
              </a:rPr>
              <a:t>Schulen:</a:t>
            </a:r>
          </a:p>
          <a:p>
            <a:pPr lvl="1" algn="l">
              <a:lnSpc>
                <a:spcPct val="50000"/>
              </a:lnSpc>
              <a:spcBef>
                <a:spcPct val="50000"/>
              </a:spcBef>
              <a:buFontTx/>
              <a:buChar char="-"/>
            </a:pPr>
            <a:r>
              <a:rPr lang="de-DE" sz="2000" b="1" dirty="0" smtClean="0">
                <a:solidFill>
                  <a:schemeClr val="tx1"/>
                </a:solidFill>
              </a:rPr>
              <a:t>    zu Beginn 16 (13,2%)</a:t>
            </a:r>
          </a:p>
          <a:p>
            <a:pPr lvl="1" algn="l">
              <a:lnSpc>
                <a:spcPct val="50000"/>
              </a:lnSpc>
              <a:spcBef>
                <a:spcPct val="50000"/>
              </a:spcBef>
              <a:buFontTx/>
              <a:buChar char="-"/>
            </a:pPr>
            <a:r>
              <a:rPr lang="de-DE" sz="2000" b="1" dirty="0" smtClean="0">
                <a:solidFill>
                  <a:schemeClr val="tx1"/>
                </a:solidFill>
              </a:rPr>
              <a:t>    heute 121 (= 100%)</a:t>
            </a:r>
          </a:p>
          <a:p>
            <a:pPr algn="l">
              <a:lnSpc>
                <a:spcPct val="50000"/>
              </a:lnSpc>
              <a:spcBef>
                <a:spcPct val="50000"/>
              </a:spcBef>
              <a:buFontTx/>
              <a:buChar char="•"/>
            </a:pPr>
            <a:endParaRPr lang="de-DE" sz="2000" b="1" dirty="0" smtClean="0">
              <a:solidFill>
                <a:schemeClr val="tx1"/>
              </a:solidFill>
            </a:endParaRPr>
          </a:p>
          <a:p>
            <a:pPr algn="l">
              <a:lnSpc>
                <a:spcPct val="50000"/>
              </a:lnSpc>
              <a:spcBef>
                <a:spcPct val="50000"/>
              </a:spcBef>
              <a:buFontTx/>
              <a:buChar char="•"/>
            </a:pPr>
            <a:r>
              <a:rPr lang="de-DE" sz="2400" b="1" dirty="0" smtClean="0">
                <a:solidFill>
                  <a:schemeClr val="tx1"/>
                </a:solidFill>
              </a:rPr>
              <a:t> </a:t>
            </a:r>
            <a:r>
              <a:rPr lang="de-DE" sz="2400" b="1" u="sng" dirty="0" smtClean="0">
                <a:solidFill>
                  <a:schemeClr val="tx1"/>
                </a:solidFill>
              </a:rPr>
              <a:t>Projektträger und Vertragspartner:</a:t>
            </a:r>
            <a:r>
              <a:rPr lang="de-DE" sz="2400" b="1" dirty="0" smtClean="0">
                <a:solidFill>
                  <a:schemeClr val="tx1"/>
                </a:solidFill>
              </a:rPr>
              <a:t>  </a:t>
            </a:r>
            <a:r>
              <a:rPr lang="de-DE" sz="2000" b="1" dirty="0" smtClean="0">
                <a:solidFill>
                  <a:schemeClr val="tx1"/>
                </a:solidFill>
              </a:rPr>
              <a:t>Land Hessen, Staatliches </a:t>
            </a:r>
          </a:p>
          <a:p>
            <a:pPr algn="l">
              <a:lnSpc>
                <a:spcPct val="50000"/>
              </a:lnSpc>
              <a:spcBef>
                <a:spcPct val="50000"/>
              </a:spcBef>
            </a:pPr>
            <a:r>
              <a:rPr lang="de-DE" sz="2000" b="1" dirty="0" smtClean="0">
                <a:solidFill>
                  <a:schemeClr val="tx1"/>
                </a:solidFill>
              </a:rPr>
              <a:t>                                                                       Schulamt Rüsselsheim, KGG,  </a:t>
            </a:r>
          </a:p>
          <a:p>
            <a:pPr algn="l">
              <a:lnSpc>
                <a:spcPct val="50000"/>
              </a:lnSpc>
              <a:spcBef>
                <a:spcPct val="50000"/>
              </a:spcBef>
            </a:pPr>
            <a:r>
              <a:rPr lang="de-DE" sz="2000" b="1" dirty="0" smtClean="0">
                <a:solidFill>
                  <a:schemeClr val="tx1"/>
                </a:solidFill>
              </a:rPr>
              <a:t>                                                             MTK, Rüsselsheim und Kelsterbach</a:t>
            </a:r>
          </a:p>
          <a:p>
            <a:pPr algn="l">
              <a:lnSpc>
                <a:spcPct val="50000"/>
              </a:lnSpc>
              <a:spcBef>
                <a:spcPct val="50000"/>
              </a:spcBef>
              <a:buFontTx/>
              <a:buChar char="•"/>
            </a:pPr>
            <a:endParaRPr lang="de-DE" sz="2000" b="1" dirty="0" smtClean="0">
              <a:solidFill>
                <a:schemeClr val="tx1"/>
              </a:solidFill>
            </a:endParaRPr>
          </a:p>
          <a:p>
            <a:pPr algn="l">
              <a:lnSpc>
                <a:spcPct val="50000"/>
              </a:lnSpc>
              <a:spcBef>
                <a:spcPct val="50000"/>
              </a:spcBef>
              <a:buFontTx/>
              <a:buChar char="•"/>
            </a:pPr>
            <a:r>
              <a:rPr lang="de-DE" sz="2000" dirty="0" smtClean="0">
                <a:solidFill>
                  <a:schemeClr val="tx1"/>
                </a:solidFill>
              </a:rPr>
              <a:t>  </a:t>
            </a:r>
            <a:r>
              <a:rPr lang="de-DE" sz="2400" b="1" u="sng" dirty="0" smtClean="0">
                <a:solidFill>
                  <a:schemeClr val="tx1"/>
                </a:solidFill>
              </a:rPr>
              <a:t>Übergeordnete</a:t>
            </a:r>
            <a:r>
              <a:rPr lang="de-DE" sz="2400" u="sng" dirty="0" smtClean="0">
                <a:solidFill>
                  <a:schemeClr val="tx1"/>
                </a:solidFill>
              </a:rPr>
              <a:t> </a:t>
            </a:r>
            <a:r>
              <a:rPr lang="de-DE" sz="2400" b="1" u="sng" dirty="0" smtClean="0">
                <a:solidFill>
                  <a:schemeClr val="tx1"/>
                </a:solidFill>
              </a:rPr>
              <a:t>Projektziele: </a:t>
            </a:r>
            <a:r>
              <a:rPr lang="de-DE" sz="2000" b="1" dirty="0" smtClean="0">
                <a:solidFill>
                  <a:schemeClr val="tx1"/>
                </a:solidFill>
              </a:rPr>
              <a:t>Stärkung der Eigenverantwortung der </a:t>
            </a:r>
          </a:p>
          <a:p>
            <a:pPr algn="l">
              <a:lnSpc>
                <a:spcPct val="50000"/>
              </a:lnSpc>
              <a:spcBef>
                <a:spcPct val="50000"/>
              </a:spcBef>
            </a:pPr>
            <a:r>
              <a:rPr lang="de-DE" sz="2000" b="1" dirty="0" smtClean="0">
                <a:solidFill>
                  <a:schemeClr val="tx1"/>
                </a:solidFill>
              </a:rPr>
              <a:t>                        Schulen und Qualitätssteigerung der schulischen Leistungen </a:t>
            </a:r>
            <a:r>
              <a:rPr lang="de-DE" sz="2000" dirty="0" smtClean="0">
                <a:solidFill>
                  <a:schemeClr val="tx1"/>
                </a:solidFill>
              </a:rPr>
              <a:t> </a:t>
            </a:r>
            <a:endParaRPr lang="de-DE" sz="20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el 4"/>
          <p:cNvSpPr>
            <a:spLocks noGrp="1"/>
          </p:cNvSpPr>
          <p:nvPr>
            <p:ph type="title"/>
          </p:nvPr>
        </p:nvSpPr>
        <p:spPr>
          <a:xfrm>
            <a:off x="1609725" y="274639"/>
            <a:ext cx="7596187" cy="601662"/>
          </a:xfrm>
        </p:spPr>
        <p:txBody>
          <a:bodyPr/>
          <a:lstStyle/>
          <a:p>
            <a:pPr eaLnBrk="1" hangingPunct="1"/>
            <a:r>
              <a:rPr lang="de-DE" sz="2400" b="1" dirty="0" smtClean="0"/>
              <a:t/>
            </a:r>
            <a:br>
              <a:rPr lang="de-DE" sz="2400" b="1" dirty="0" smtClean="0"/>
            </a:br>
            <a:r>
              <a:rPr lang="de-DE" b="1" dirty="0" smtClean="0"/>
              <a:t>Besondere Merkmale des Pilotprojekts „Schule gemeinsam verbessern“ (1)</a:t>
            </a:r>
            <a:r>
              <a:rPr lang="de-DE" sz="2400" dirty="0" smtClean="0"/>
              <a:t/>
            </a:r>
            <a:br>
              <a:rPr lang="de-DE" sz="2400" dirty="0" smtClean="0"/>
            </a:br>
            <a:endParaRPr lang="de-DE" sz="2400" dirty="0" smtClean="0"/>
          </a:p>
        </p:txBody>
      </p:sp>
      <p:sp>
        <p:nvSpPr>
          <p:cNvPr id="23555" name="Inhaltsplatzhalter 6"/>
          <p:cNvSpPr>
            <a:spLocks noGrp="1"/>
          </p:cNvSpPr>
          <p:nvPr>
            <p:ph sz="half" idx="2"/>
          </p:nvPr>
        </p:nvSpPr>
        <p:spPr>
          <a:xfrm>
            <a:off x="246743" y="1335314"/>
            <a:ext cx="8648021" cy="4790849"/>
          </a:xfrm>
        </p:spPr>
        <p:txBody>
          <a:bodyPr/>
          <a:lstStyle/>
          <a:p>
            <a:pPr>
              <a:lnSpc>
                <a:spcPct val="90000"/>
              </a:lnSpc>
              <a:buFont typeface="Wingdings" pitchFamily="2" charset="2"/>
              <a:buChar char="Ø"/>
            </a:pPr>
            <a:r>
              <a:rPr lang="de-DE" sz="2000" b="1" dirty="0" smtClean="0"/>
              <a:t>Die Initiative zum Pilotversuch kam 1998 aus der Region KGG durch vier SL, den Leiter des SSA und den Schuldezernenten (</a:t>
            </a:r>
            <a:r>
              <a:rPr lang="de-DE" sz="2000" b="1" dirty="0" err="1" smtClean="0"/>
              <a:t>bottom</a:t>
            </a:r>
            <a:r>
              <a:rPr lang="de-DE" sz="2000" b="1" dirty="0" smtClean="0"/>
              <a:t> </a:t>
            </a:r>
            <a:r>
              <a:rPr lang="de-DE" sz="2000" b="1" dirty="0" err="1" smtClean="0"/>
              <a:t>up</a:t>
            </a:r>
            <a:r>
              <a:rPr lang="de-DE" sz="2000" b="1" dirty="0" smtClean="0"/>
              <a:t>). </a:t>
            </a:r>
          </a:p>
          <a:p>
            <a:pPr>
              <a:lnSpc>
                <a:spcPct val="90000"/>
              </a:lnSpc>
              <a:buFont typeface="Wingdings" pitchFamily="2" charset="2"/>
              <a:buChar char="Ø"/>
            </a:pPr>
            <a:endParaRPr lang="de-DE" sz="2000" b="1" dirty="0" smtClean="0"/>
          </a:p>
          <a:p>
            <a:pPr>
              <a:lnSpc>
                <a:spcPct val="90000"/>
              </a:lnSpc>
              <a:buFont typeface="Wingdings" pitchFamily="2" charset="2"/>
              <a:buChar char="Ø"/>
            </a:pPr>
            <a:r>
              <a:rPr lang="de-DE" sz="2000" b="1" dirty="0" smtClean="0"/>
              <a:t>Das Haushaltsgesetz des Landes und Beschlüsse der entsprechenden Kreisgremien setzten den Rahmen (top down).</a:t>
            </a:r>
          </a:p>
          <a:p>
            <a:pPr>
              <a:lnSpc>
                <a:spcPct val="90000"/>
              </a:lnSpc>
              <a:buFont typeface="Wingdings" pitchFamily="2" charset="2"/>
              <a:buChar char="Ø"/>
            </a:pPr>
            <a:endParaRPr lang="de-DE" sz="2000" b="1" dirty="0" smtClean="0"/>
          </a:p>
          <a:p>
            <a:pPr>
              <a:lnSpc>
                <a:spcPct val="90000"/>
              </a:lnSpc>
              <a:buFont typeface="Wingdings" pitchFamily="2" charset="2"/>
              <a:buChar char="Ø"/>
            </a:pPr>
            <a:r>
              <a:rPr lang="de-DE" sz="2000" b="1" dirty="0" smtClean="0"/>
              <a:t>Die Projektgremien entwickelten die Strukturen und Inhalte der gemeinsamen Arbeit (</a:t>
            </a:r>
            <a:r>
              <a:rPr lang="de-DE" sz="2000" b="1" dirty="0" err="1" smtClean="0"/>
              <a:t>bottom</a:t>
            </a:r>
            <a:r>
              <a:rPr lang="de-DE" sz="2000" b="1" dirty="0" smtClean="0"/>
              <a:t> </a:t>
            </a:r>
            <a:r>
              <a:rPr lang="de-DE" sz="2000" b="1" dirty="0" err="1" smtClean="0"/>
              <a:t>up</a:t>
            </a:r>
            <a:r>
              <a:rPr lang="de-DE" sz="2000" b="1" dirty="0" smtClean="0"/>
              <a:t>).</a:t>
            </a:r>
          </a:p>
          <a:p>
            <a:pPr>
              <a:lnSpc>
                <a:spcPct val="90000"/>
              </a:lnSpc>
              <a:buFont typeface="Wingdings" pitchFamily="2" charset="2"/>
              <a:buChar char="Ø"/>
            </a:pPr>
            <a:endParaRPr lang="de-DE" sz="2000" b="1" dirty="0" smtClean="0"/>
          </a:p>
          <a:p>
            <a:pPr>
              <a:lnSpc>
                <a:spcPct val="90000"/>
              </a:lnSpc>
              <a:buFont typeface="Wingdings" pitchFamily="2" charset="2"/>
              <a:buChar char="Ø"/>
            </a:pPr>
            <a:r>
              <a:rPr lang="de-DE" sz="2000" b="1" dirty="0" smtClean="0"/>
              <a:t>Zunächst nahmen freiwillig 16 Schulleiterinnen und Schulleiter (13%) an der Projektentwicklung teil. Sie erhielten je 10 000 €, um sich u.a. auch Leitungszeit „einkaufen“ zu können und weitere gegenseitig deckungsfähige Budgetanteile. Da die Mitarbeit für die teilnehmenden Schulen gewinnbringend war, nahm die Zahl der teilnehmenden Schulen auf freiwilliger Basis rasch zu und erreichte nach 2 Jahren die Quote von 100 %.</a:t>
            </a:r>
          </a:p>
          <a:p>
            <a:pPr eaLnBrk="1" hangingPunct="1"/>
            <a:endParaRPr lang="de-DE" sz="2400" dirty="0" smtClean="0"/>
          </a:p>
        </p:txBody>
      </p:sp>
      <p:sp>
        <p:nvSpPr>
          <p:cNvPr id="23557" name="Rectangle 4"/>
          <p:cNvSpPr>
            <a:spLocks noChangeArrowheads="1"/>
          </p:cNvSpPr>
          <p:nvPr/>
        </p:nvSpPr>
        <p:spPr bwMode="gray">
          <a:xfrm>
            <a:off x="7256463" y="6396038"/>
            <a:ext cx="1949450" cy="214312"/>
          </a:xfrm>
          <a:prstGeom prst="rect">
            <a:avLst/>
          </a:prstGeom>
          <a:noFill/>
          <a:ln w="9525">
            <a:noFill/>
            <a:miter lim="800000"/>
            <a:headEnd/>
            <a:tailEnd/>
          </a:ln>
        </p:spPr>
        <p:txBody>
          <a:bodyPr rIns="0" anchor="ctr">
            <a:spAutoFit/>
          </a:bodyPr>
          <a:lstStyle/>
          <a:p>
            <a:pPr algn="r" eaLnBrk="0" hangingPunct="0"/>
            <a:r>
              <a:rPr lang="de-DE" sz="800">
                <a:latin typeface="Trebuchet MS" pitchFamily="34" charset="0"/>
                <a:ea typeface="ＭＳ Ｐゴシック" charset="-128"/>
              </a:rPr>
              <a:t>19.05.2011 / Seite </a:t>
            </a:r>
            <a:fld id="{7FE72074-5339-4B67-B46B-2B691A02F4DD}" type="slidenum">
              <a:rPr lang="de-DE" sz="800">
                <a:latin typeface="Trebuchet MS" pitchFamily="34" charset="0"/>
                <a:ea typeface="ＭＳ Ｐゴシック" charset="-128"/>
              </a:rPr>
              <a:pPr algn="r" eaLnBrk="0" hangingPunct="0"/>
              <a:t>15</a:t>
            </a:fld>
            <a:endParaRPr lang="de-DE" sz="800">
              <a:latin typeface="Trebuchet MS" pitchFamily="34" charset="0"/>
              <a:ea typeface="ＭＳ Ｐゴシック" charset="-128"/>
            </a:endParaRPr>
          </a:p>
        </p:txBody>
      </p:sp>
      <p:sp>
        <p:nvSpPr>
          <p:cNvPr id="23558" name="Line 12"/>
          <p:cNvSpPr>
            <a:spLocks noChangeShapeType="1"/>
          </p:cNvSpPr>
          <p:nvPr/>
        </p:nvSpPr>
        <p:spPr bwMode="gray">
          <a:xfrm flipH="1">
            <a:off x="0" y="6169025"/>
            <a:ext cx="9361488" cy="0"/>
          </a:xfrm>
          <a:prstGeom prst="line">
            <a:avLst/>
          </a:prstGeom>
          <a:noFill/>
          <a:ln w="12700">
            <a:solidFill>
              <a:schemeClr val="accent1"/>
            </a:solidFill>
            <a:round/>
            <a:headEnd/>
            <a:tailEnd/>
          </a:ln>
        </p:spPr>
        <p:txBody>
          <a:bodyPr wrap="none" anchor="ctr"/>
          <a:lstStyle/>
          <a:p>
            <a:endParaRPr lang="de-DE"/>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Inhaltsplatzhalter 4"/>
          <p:cNvSpPr>
            <a:spLocks noGrp="1"/>
          </p:cNvSpPr>
          <p:nvPr>
            <p:ph idx="1"/>
          </p:nvPr>
        </p:nvSpPr>
        <p:spPr>
          <a:xfrm>
            <a:off x="1314450" y="273050"/>
            <a:ext cx="7891463" cy="784225"/>
          </a:xfrm>
        </p:spPr>
        <p:txBody>
          <a:bodyPr/>
          <a:lstStyle/>
          <a:p>
            <a:pPr eaLnBrk="1" hangingPunct="1">
              <a:buNone/>
            </a:pPr>
            <a:r>
              <a:rPr lang="de-DE" sz="2400" b="1" dirty="0" smtClean="0"/>
              <a:t>    </a:t>
            </a:r>
            <a:r>
              <a:rPr lang="de-DE" sz="2800" b="1" dirty="0" smtClean="0"/>
              <a:t>Besondere Merkmale des Pilotversuches „Schule gemeinsam verbessern“  (2)</a:t>
            </a:r>
          </a:p>
        </p:txBody>
      </p:sp>
      <p:sp>
        <p:nvSpPr>
          <p:cNvPr id="19458" name="Textplatzhalter 5"/>
          <p:cNvSpPr>
            <a:spLocks noGrp="1"/>
          </p:cNvSpPr>
          <p:nvPr>
            <p:ph type="body" sz="half" idx="2"/>
          </p:nvPr>
        </p:nvSpPr>
        <p:spPr>
          <a:xfrm>
            <a:off x="468313" y="1057276"/>
            <a:ext cx="8426450" cy="5068888"/>
          </a:xfrm>
        </p:spPr>
        <p:txBody>
          <a:bodyPr/>
          <a:lstStyle/>
          <a:p>
            <a:pPr>
              <a:buFont typeface="Arial" pitchFamily="34" charset="0"/>
              <a:buChar char="•"/>
            </a:pPr>
            <a:endParaRPr lang="de-DE" sz="2000" b="1" dirty="0" smtClean="0"/>
          </a:p>
          <a:p>
            <a:pPr>
              <a:buFont typeface="Wingdings" pitchFamily="2" charset="2"/>
              <a:buChar char="Ø"/>
            </a:pPr>
            <a:r>
              <a:rPr lang="de-DE" sz="2000" b="1" dirty="0" smtClean="0"/>
              <a:t>  Alle 121 öffentlichen Schulen der Region sind Pilotschulen.</a:t>
            </a:r>
          </a:p>
          <a:p>
            <a:pPr>
              <a:buFont typeface="Wingdings" pitchFamily="2" charset="2"/>
              <a:buChar char="Ø"/>
            </a:pPr>
            <a:r>
              <a:rPr lang="de-DE" sz="2000" b="1" dirty="0" smtClean="0"/>
              <a:t>  Jede Schule verfügt über ein gegenseitig deckungsfähiges </a:t>
            </a:r>
          </a:p>
          <a:p>
            <a:r>
              <a:rPr lang="de-DE" sz="2000" b="1" dirty="0" smtClean="0"/>
              <a:t>     gemeinsames regionales Budget mit flexiblen Budgetanteilen aus </a:t>
            </a:r>
          </a:p>
          <a:p>
            <a:r>
              <a:rPr lang="de-DE" sz="2000" b="1" dirty="0" smtClean="0"/>
              <a:t>     Landes- und Schulträgermitteln mit Übertragbarkeit in das </a:t>
            </a:r>
          </a:p>
          <a:p>
            <a:r>
              <a:rPr lang="de-DE" sz="2000" b="1" dirty="0" smtClean="0"/>
              <a:t>     nächste Haushaltsjahr.</a:t>
            </a:r>
          </a:p>
          <a:p>
            <a:pPr>
              <a:buFont typeface="Wingdings" pitchFamily="2" charset="2"/>
              <a:buChar char="Ø"/>
            </a:pPr>
            <a:r>
              <a:rPr lang="de-DE" sz="2000" b="1" dirty="0" smtClean="0"/>
              <a:t>  Schulleiterinnen und Schulleiter sind ermächtigt, befristete </a:t>
            </a:r>
          </a:p>
          <a:p>
            <a:r>
              <a:rPr lang="de-DE" sz="2000" b="1" dirty="0" smtClean="0"/>
              <a:t>     Arbeitsverträge abzuschließen.</a:t>
            </a:r>
          </a:p>
          <a:p>
            <a:pPr>
              <a:buFont typeface="Wingdings" pitchFamily="2" charset="2"/>
              <a:buChar char="Ø"/>
            </a:pPr>
            <a:r>
              <a:rPr lang="de-DE" sz="2000" b="1" dirty="0" smtClean="0"/>
              <a:t>  Der Pilotversuch basiert auf einem Kooperationsvertrag  </a:t>
            </a:r>
          </a:p>
          <a:p>
            <a:r>
              <a:rPr lang="de-DE" sz="2000" b="1" dirty="0" smtClean="0"/>
              <a:t>     zwischen dem Land Hessen (vertreten durch das Staatliche </a:t>
            </a:r>
          </a:p>
          <a:p>
            <a:r>
              <a:rPr lang="de-DE" sz="2000" b="1" dirty="0" smtClean="0"/>
              <a:t>     Schulamt) und den vier beteiligten kommunalen Schulträgern  </a:t>
            </a:r>
          </a:p>
          <a:p>
            <a:r>
              <a:rPr lang="de-DE" sz="2000" b="1" dirty="0" smtClean="0"/>
              <a:t>     Kreis Groß-Gerau, Main-Taunus-Kreis, Stadt Rüsselsheim und </a:t>
            </a:r>
          </a:p>
          <a:p>
            <a:r>
              <a:rPr lang="de-DE" sz="2000" b="1" dirty="0" smtClean="0"/>
              <a:t>     Stadt Kelsterbach.</a:t>
            </a:r>
            <a:endParaRPr lang="de-DE" sz="2000" b="1" dirty="0"/>
          </a:p>
        </p:txBody>
      </p:sp>
      <p:sp>
        <p:nvSpPr>
          <p:cNvPr id="19459" name="Rectangle 4"/>
          <p:cNvSpPr>
            <a:spLocks noChangeArrowheads="1"/>
          </p:cNvSpPr>
          <p:nvPr/>
        </p:nvSpPr>
        <p:spPr bwMode="gray">
          <a:xfrm>
            <a:off x="7256463" y="6396038"/>
            <a:ext cx="1949450" cy="214312"/>
          </a:xfrm>
          <a:prstGeom prst="rect">
            <a:avLst/>
          </a:prstGeom>
          <a:noFill/>
          <a:ln w="9525">
            <a:noFill/>
            <a:miter lim="800000"/>
            <a:headEnd/>
            <a:tailEnd/>
          </a:ln>
        </p:spPr>
        <p:txBody>
          <a:bodyPr rIns="0" anchor="ctr">
            <a:spAutoFit/>
          </a:bodyPr>
          <a:lstStyle/>
          <a:p>
            <a:pPr algn="r" eaLnBrk="0" hangingPunct="0"/>
            <a:r>
              <a:rPr lang="de-DE" sz="800">
                <a:latin typeface="Trebuchet MS" pitchFamily="34" charset="0"/>
                <a:ea typeface="ＭＳ Ｐゴシック" charset="-128"/>
              </a:rPr>
              <a:t>19.05.2011 / Seite </a:t>
            </a:r>
            <a:fld id="{251C9A3D-DC54-4789-B195-FFFD844E0A61}" type="slidenum">
              <a:rPr lang="de-DE" sz="800">
                <a:latin typeface="Trebuchet MS" pitchFamily="34" charset="0"/>
                <a:ea typeface="ＭＳ Ｐゴシック" charset="-128"/>
              </a:rPr>
              <a:pPr algn="r" eaLnBrk="0" hangingPunct="0"/>
              <a:t>16</a:t>
            </a:fld>
            <a:endParaRPr lang="de-DE" sz="800">
              <a:latin typeface="Trebuchet MS" pitchFamily="34" charset="0"/>
              <a:ea typeface="ＭＳ Ｐゴシック" charset="-128"/>
            </a:endParaRPr>
          </a:p>
        </p:txBody>
      </p:sp>
      <p:sp>
        <p:nvSpPr>
          <p:cNvPr id="19460" name="Line 12"/>
          <p:cNvSpPr>
            <a:spLocks noChangeShapeType="1"/>
          </p:cNvSpPr>
          <p:nvPr/>
        </p:nvSpPr>
        <p:spPr bwMode="gray">
          <a:xfrm flipH="1">
            <a:off x="0" y="6169025"/>
            <a:ext cx="9361488" cy="0"/>
          </a:xfrm>
          <a:prstGeom prst="line">
            <a:avLst/>
          </a:prstGeom>
          <a:noFill/>
          <a:ln w="12700">
            <a:solidFill>
              <a:schemeClr val="accent1"/>
            </a:solidFill>
            <a:round/>
            <a:headEnd/>
            <a:tailEnd/>
          </a:ln>
        </p:spPr>
        <p:txBody>
          <a:bodyPr wrap="none" anchor="ctr"/>
          <a:lstStyle/>
          <a:p>
            <a:endParaRPr lang="de-DE"/>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514475"/>
            <a:ext cx="7772400" cy="2085975"/>
          </a:xfrm>
        </p:spPr>
        <p:txBody>
          <a:bodyPr/>
          <a:lstStyle/>
          <a:p>
            <a:endParaRPr lang="de-DE" dirty="0"/>
          </a:p>
        </p:txBody>
      </p:sp>
      <p:sp>
        <p:nvSpPr>
          <p:cNvPr id="3" name="Untertitel 2"/>
          <p:cNvSpPr>
            <a:spLocks noGrp="1"/>
          </p:cNvSpPr>
          <p:nvPr>
            <p:ph type="subTitle" idx="1"/>
          </p:nvPr>
        </p:nvSpPr>
        <p:spPr/>
        <p:txBody>
          <a:bodyPr/>
          <a:lstStyle/>
          <a:p>
            <a:endParaRPr lang="de-DE" dirty="0"/>
          </a:p>
        </p:txBody>
      </p:sp>
      <p:graphicFrame>
        <p:nvGraphicFramePr>
          <p:cNvPr id="4" name="Object 6"/>
          <p:cNvGraphicFramePr>
            <a:graphicFrameLocks noChangeAspect="1"/>
          </p:cNvGraphicFramePr>
          <p:nvPr/>
        </p:nvGraphicFramePr>
        <p:xfrm>
          <a:off x="0" y="1295400"/>
          <a:ext cx="9315769" cy="4902200"/>
        </p:xfrm>
        <a:graphic>
          <a:graphicData uri="http://schemas.openxmlformats.org/presentationml/2006/ole">
            <p:oleObj spid="_x0000_s26629" name="Folie" r:id="rId3" imgW="4572000" imgH="3429000" progId="PowerPoint.Slide.8">
              <p:embed/>
            </p:oleObj>
          </a:graphicData>
        </a:graphic>
      </p:graphicFrame>
      <p:sp>
        <p:nvSpPr>
          <p:cNvPr id="5" name="Text Box 4"/>
          <p:cNvSpPr txBox="1">
            <a:spLocks noChangeArrowheads="1"/>
          </p:cNvSpPr>
          <p:nvPr/>
        </p:nvSpPr>
        <p:spPr bwMode="auto">
          <a:xfrm>
            <a:off x="1724025" y="209550"/>
            <a:ext cx="7637463" cy="914400"/>
          </a:xfrm>
          <a:prstGeom prst="rect">
            <a:avLst/>
          </a:prstGeom>
          <a:noFill/>
          <a:ln w="9525">
            <a:noFill/>
            <a:miter lim="800000"/>
            <a:headEnd/>
            <a:tailEnd/>
          </a:ln>
        </p:spPr>
        <p:txBody>
          <a:bodyPr/>
          <a:lstStyle/>
          <a:p>
            <a:pPr>
              <a:spcBef>
                <a:spcPct val="50000"/>
              </a:spcBef>
            </a:pPr>
            <a:r>
              <a:rPr lang="de-DE" sz="2000" b="1" dirty="0" smtClean="0"/>
              <a:t>Teilprojekte </a:t>
            </a:r>
            <a:r>
              <a:rPr lang="de-DE" sz="2000" b="1" dirty="0"/>
              <a:t>zur Erreichung der übergeordneten </a:t>
            </a:r>
            <a:r>
              <a:rPr lang="de-DE" sz="2000" b="1" dirty="0" smtClean="0"/>
              <a:t>Projektziele, Eigenverantwortung stärken und Qualität der schulischen Leistungen verbessern</a:t>
            </a:r>
            <a:endParaRPr lang="de-DE" sz="2000" b="1" dirty="0"/>
          </a:p>
        </p:txBody>
      </p:sp>
      <p:sp>
        <p:nvSpPr>
          <p:cNvPr id="7" name="Text Box 8"/>
          <p:cNvSpPr txBox="1">
            <a:spLocks noChangeArrowheads="1"/>
          </p:cNvSpPr>
          <p:nvPr/>
        </p:nvSpPr>
        <p:spPr bwMode="auto">
          <a:xfrm>
            <a:off x="0" y="6197600"/>
            <a:ext cx="6153150" cy="276999"/>
          </a:xfrm>
          <a:prstGeom prst="rect">
            <a:avLst/>
          </a:prstGeom>
          <a:noFill/>
          <a:ln w="9525">
            <a:noFill/>
            <a:miter lim="800000"/>
            <a:headEnd/>
            <a:tailEnd/>
          </a:ln>
        </p:spPr>
        <p:txBody>
          <a:bodyPr wrap="square">
            <a:spAutoFit/>
          </a:bodyPr>
          <a:lstStyle/>
          <a:p>
            <a:pPr algn="ctr">
              <a:spcBef>
                <a:spcPct val="50000"/>
              </a:spcBef>
            </a:pPr>
            <a:endParaRPr lang="de-DE" sz="1200" dirty="0"/>
          </a:p>
        </p:txBody>
      </p:sp>
      <p:pic>
        <p:nvPicPr>
          <p:cNvPr id="8" name="Picture 11" descr="gemeinsam mehr erreichen"/>
          <p:cNvPicPr>
            <a:picLocks noChangeAspect="1" noChangeArrowheads="1"/>
          </p:cNvPicPr>
          <p:nvPr/>
        </p:nvPicPr>
        <p:blipFill>
          <a:blip r:embed="rId4"/>
          <a:srcRect/>
          <a:stretch>
            <a:fillRect/>
          </a:stretch>
        </p:blipFill>
        <p:spPr bwMode="auto">
          <a:xfrm>
            <a:off x="-285750" y="6197600"/>
            <a:ext cx="331469" cy="660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62125" y="219075"/>
            <a:ext cx="7305674" cy="942067"/>
          </a:xfrm>
        </p:spPr>
        <p:txBody>
          <a:bodyPr/>
          <a:lstStyle/>
          <a:p>
            <a:r>
              <a:rPr lang="de-DE" sz="3600" dirty="0" smtClean="0"/>
              <a:t>Projektsteuerung am Beispiel Main-Taunus-Kreis</a:t>
            </a:r>
            <a:endParaRPr lang="de-DE" sz="3600" dirty="0"/>
          </a:p>
        </p:txBody>
      </p:sp>
      <p:sp>
        <p:nvSpPr>
          <p:cNvPr id="3" name="Untertitel 2"/>
          <p:cNvSpPr>
            <a:spLocks noGrp="1"/>
          </p:cNvSpPr>
          <p:nvPr>
            <p:ph type="subTitle" idx="1"/>
          </p:nvPr>
        </p:nvSpPr>
        <p:spPr>
          <a:xfrm>
            <a:off x="304800" y="1381125"/>
            <a:ext cx="8763000" cy="4562475"/>
          </a:xfrm>
        </p:spPr>
        <p:txBody>
          <a:bodyPr/>
          <a:lstStyle/>
          <a:p>
            <a:pPr algn="l"/>
            <a:r>
              <a:rPr lang="de-DE" b="1" dirty="0" smtClean="0">
                <a:solidFill>
                  <a:schemeClr val="tx1"/>
                </a:solidFill>
              </a:rPr>
              <a:t>Lenkungsausschuss</a:t>
            </a:r>
            <a:r>
              <a:rPr lang="de-DE" dirty="0" smtClean="0">
                <a:solidFill>
                  <a:schemeClr val="tx1"/>
                </a:solidFill>
              </a:rPr>
              <a:t> als oberstes Entscheidungsgremium mit Einigungszwang, je vier Mitgliedern des Schulträgers (Schuldezernent, Schulverwaltung) und des Staat-</a:t>
            </a:r>
            <a:r>
              <a:rPr lang="de-DE" dirty="0" err="1" smtClean="0">
                <a:solidFill>
                  <a:schemeClr val="tx1"/>
                </a:solidFill>
              </a:rPr>
              <a:t>lichen</a:t>
            </a:r>
            <a:r>
              <a:rPr lang="de-DE" dirty="0" smtClean="0">
                <a:solidFill>
                  <a:schemeClr val="tx1"/>
                </a:solidFill>
              </a:rPr>
              <a:t> Schulamts (Amtsleiter, Projektleiterin, Geschäftsführung) tagt mindestens einmal pro Quartal gibt Entwicklungsaufträge an die Projektgruppe.</a:t>
            </a:r>
          </a:p>
          <a:p>
            <a:pPr algn="l"/>
            <a:r>
              <a:rPr lang="de-DE" b="1" dirty="0" smtClean="0">
                <a:solidFill>
                  <a:schemeClr val="tx1"/>
                </a:solidFill>
              </a:rPr>
              <a:t>Projektleiterin</a:t>
            </a:r>
            <a:r>
              <a:rPr lang="de-DE" dirty="0" smtClean="0">
                <a:solidFill>
                  <a:schemeClr val="tx1"/>
                </a:solidFill>
              </a:rPr>
              <a:t> ist eine zum Staatlichen Schulamt abgeordnete Lehrkraft.</a:t>
            </a:r>
          </a:p>
          <a:p>
            <a:pPr algn="l"/>
            <a:r>
              <a:rPr lang="de-DE" b="1" dirty="0" smtClean="0">
                <a:solidFill>
                  <a:schemeClr val="tx1"/>
                </a:solidFill>
              </a:rPr>
              <a:t>Projektgruppe</a:t>
            </a:r>
            <a:r>
              <a:rPr lang="de-DE" dirty="0" smtClean="0">
                <a:solidFill>
                  <a:schemeClr val="tx1"/>
                </a:solidFill>
              </a:rPr>
              <a:t> bearbeitet die Aufträge des Lenkungsausschuss unter Leitung der Projektleiterin und gibt Arbeitsaufträge an die Teilprojekte. Die Projektgruppe hat 10 Mitglieder: Projektleiterin, 3 SL, 2 </a:t>
            </a:r>
            <a:r>
              <a:rPr lang="de-DE" dirty="0" err="1" smtClean="0">
                <a:solidFill>
                  <a:schemeClr val="tx1"/>
                </a:solidFill>
              </a:rPr>
              <a:t>SAD´s</a:t>
            </a:r>
            <a:r>
              <a:rPr lang="de-DE" dirty="0" smtClean="0">
                <a:solidFill>
                  <a:schemeClr val="tx1"/>
                </a:solidFill>
              </a:rPr>
              <a:t>, 3 Schulverwaltung, Jugendhilfe, je ein Geschäftsführer.</a:t>
            </a:r>
          </a:p>
          <a:p>
            <a:pPr algn="l"/>
            <a:r>
              <a:rPr lang="de-DE" b="1" dirty="0" smtClean="0">
                <a:solidFill>
                  <a:schemeClr val="tx1"/>
                </a:solidFill>
              </a:rPr>
              <a:t>Gemeinsame Geschäftsführung </a:t>
            </a:r>
            <a:r>
              <a:rPr lang="de-DE" dirty="0" smtClean="0">
                <a:solidFill>
                  <a:schemeClr val="tx1"/>
                </a:solidFill>
              </a:rPr>
              <a:t>zur Abwicklung des operativen Geschäfts mit je zwei Mitgliedern aus dem Staatlichen Schulamt und dem Schulträger. Auch hier besteht Einigungszwang.</a:t>
            </a:r>
          </a:p>
          <a:p>
            <a:pPr algn="l"/>
            <a:r>
              <a:rPr lang="de-DE" b="1" dirty="0" smtClean="0">
                <a:solidFill>
                  <a:schemeClr val="tx1"/>
                </a:solidFill>
              </a:rPr>
              <a:t>Beirat zum Lenkungsausschuss </a:t>
            </a:r>
            <a:r>
              <a:rPr lang="de-DE" dirty="0" smtClean="0">
                <a:solidFill>
                  <a:schemeClr val="tx1"/>
                </a:solidFill>
              </a:rPr>
              <a:t>mit 15 Mitgliedern aus der Eltern- und Schülerschaft, Schulleitungs-, Personalratsmitgliedern, Frauenbeauftragte, Schwerbehindertenvertretung der Landes- und der Schulträgerseite. </a:t>
            </a:r>
          </a:p>
          <a:p>
            <a:pPr algn="l"/>
            <a:endParaRPr lang="de-DE" dirty="0" smtClean="0">
              <a:solidFill>
                <a:schemeClr val="tx1"/>
              </a:solidFill>
            </a:endParaRPr>
          </a:p>
          <a:p>
            <a:pPr algn="l"/>
            <a:endParaRPr lang="de-DE" dirty="0" smtClean="0">
              <a:solidFill>
                <a:schemeClr val="tx1"/>
              </a:solidFill>
            </a:endParaRPr>
          </a:p>
          <a:p>
            <a:pPr algn="l"/>
            <a:endParaRPr lang="de-DE"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009774" y="228602"/>
            <a:ext cx="7351714" cy="504824"/>
          </a:xfrm>
        </p:spPr>
        <p:txBody>
          <a:bodyPr/>
          <a:lstStyle/>
          <a:p>
            <a:r>
              <a:rPr lang="de-DE" sz="2400" b="1" dirty="0" smtClean="0"/>
              <a:t>Stärken und Entwicklungsbedarfe gemäß Schulleiterbefragung und Abschlussevaluation</a:t>
            </a:r>
            <a:endParaRPr lang="de-DE" sz="2400" b="1" dirty="0"/>
          </a:p>
        </p:txBody>
      </p:sp>
      <p:sp>
        <p:nvSpPr>
          <p:cNvPr id="3" name="Untertitel 2"/>
          <p:cNvSpPr>
            <a:spLocks noGrp="1"/>
          </p:cNvSpPr>
          <p:nvPr>
            <p:ph type="subTitle" idx="1"/>
          </p:nvPr>
        </p:nvSpPr>
        <p:spPr>
          <a:xfrm>
            <a:off x="123825" y="1028700"/>
            <a:ext cx="4552949" cy="5067300"/>
          </a:xfrm>
        </p:spPr>
        <p:txBody>
          <a:bodyPr/>
          <a:lstStyle/>
          <a:p>
            <a:pPr algn="l"/>
            <a:endParaRPr lang="de-DE" sz="2000" b="1" dirty="0" smtClean="0"/>
          </a:p>
          <a:p>
            <a:pPr algn="l"/>
            <a:r>
              <a:rPr lang="de-DE" sz="2000" b="1" dirty="0" smtClean="0">
                <a:solidFill>
                  <a:schemeClr val="tx1"/>
                </a:solidFill>
              </a:rPr>
              <a:t>Stärken:</a:t>
            </a:r>
          </a:p>
          <a:p>
            <a:pPr algn="l"/>
            <a:endParaRPr lang="de-DE" sz="2000" b="1" dirty="0" smtClean="0">
              <a:solidFill>
                <a:schemeClr val="tx1"/>
              </a:solidFill>
            </a:endParaRPr>
          </a:p>
          <a:p>
            <a:pPr algn="l">
              <a:buFont typeface="Wingdings" pitchFamily="2" charset="2"/>
              <a:buChar char="Ø"/>
            </a:pPr>
            <a:r>
              <a:rPr lang="de-DE" b="1" dirty="0" smtClean="0">
                <a:solidFill>
                  <a:schemeClr val="tx1"/>
                </a:solidFill>
              </a:rPr>
              <a:t>  Deckungsfähigkeit der Budgetmittel</a:t>
            </a:r>
          </a:p>
          <a:p>
            <a:pPr algn="l">
              <a:buFont typeface="Wingdings" pitchFamily="2" charset="2"/>
              <a:buChar char="Ø"/>
            </a:pPr>
            <a:r>
              <a:rPr lang="de-DE" b="1" dirty="0" smtClean="0">
                <a:solidFill>
                  <a:schemeClr val="tx1"/>
                </a:solidFill>
              </a:rPr>
              <a:t>  Übertragbarkeit und   </a:t>
            </a:r>
          </a:p>
          <a:p>
            <a:pPr algn="l"/>
            <a:r>
              <a:rPr lang="de-DE" b="1" dirty="0" smtClean="0">
                <a:solidFill>
                  <a:schemeClr val="tx1"/>
                </a:solidFill>
              </a:rPr>
              <a:t>     Planungssicherheit  bei den    </a:t>
            </a:r>
          </a:p>
          <a:p>
            <a:pPr algn="l"/>
            <a:r>
              <a:rPr lang="de-DE" b="1" dirty="0" smtClean="0">
                <a:solidFill>
                  <a:schemeClr val="tx1"/>
                </a:solidFill>
              </a:rPr>
              <a:t>     Schulträgermitteln</a:t>
            </a:r>
          </a:p>
          <a:p>
            <a:pPr algn="l">
              <a:buFont typeface="Wingdings" pitchFamily="2" charset="2"/>
              <a:buChar char="Ø"/>
            </a:pPr>
            <a:r>
              <a:rPr lang="de-DE" b="1" dirty="0" smtClean="0">
                <a:solidFill>
                  <a:schemeClr val="tx1"/>
                </a:solidFill>
              </a:rPr>
              <a:t>  Nutzung von schulischen </a:t>
            </a:r>
          </a:p>
          <a:p>
            <a:pPr algn="l"/>
            <a:r>
              <a:rPr lang="de-DE" b="1" dirty="0" smtClean="0">
                <a:solidFill>
                  <a:schemeClr val="tx1"/>
                </a:solidFill>
              </a:rPr>
              <a:t>    Gestaltungsspielräumen</a:t>
            </a:r>
          </a:p>
          <a:p>
            <a:pPr algn="l">
              <a:buFont typeface="Wingdings" pitchFamily="2" charset="2"/>
              <a:buChar char="Ø"/>
            </a:pPr>
            <a:r>
              <a:rPr lang="de-DE" b="1" dirty="0" smtClean="0">
                <a:solidFill>
                  <a:schemeClr val="tx1"/>
                </a:solidFill>
              </a:rPr>
              <a:t>  Regionale Bildungsprogramme</a:t>
            </a:r>
          </a:p>
          <a:p>
            <a:pPr algn="l">
              <a:buFont typeface="Wingdings" pitchFamily="2" charset="2"/>
              <a:buChar char="Ø"/>
            </a:pPr>
            <a:r>
              <a:rPr lang="de-DE" b="1" dirty="0" smtClean="0">
                <a:solidFill>
                  <a:schemeClr val="tx1"/>
                </a:solidFill>
              </a:rPr>
              <a:t>  Regionale Kooperation und </a:t>
            </a:r>
          </a:p>
          <a:p>
            <a:pPr algn="l"/>
            <a:r>
              <a:rPr lang="de-DE" b="1" dirty="0" smtClean="0">
                <a:solidFill>
                  <a:schemeClr val="tx1"/>
                </a:solidFill>
              </a:rPr>
              <a:t>     Netzwerkarbeit  </a:t>
            </a:r>
          </a:p>
          <a:p>
            <a:pPr algn="l">
              <a:buFont typeface="Wingdings" pitchFamily="2" charset="2"/>
              <a:buChar char="Ø"/>
            </a:pPr>
            <a:r>
              <a:rPr lang="de-DE" b="1" dirty="0" smtClean="0">
                <a:solidFill>
                  <a:schemeClr val="tx1"/>
                </a:solidFill>
              </a:rPr>
              <a:t>  gemeinsames Lernen</a:t>
            </a:r>
          </a:p>
          <a:p>
            <a:pPr algn="l">
              <a:buFont typeface="Wingdings" pitchFamily="2" charset="2"/>
              <a:buChar char="Ø"/>
            </a:pPr>
            <a:r>
              <a:rPr lang="de-DE" b="1" dirty="0" smtClean="0">
                <a:solidFill>
                  <a:schemeClr val="tx1"/>
                </a:solidFill>
              </a:rPr>
              <a:t>  Höhere Arbeitszufriedenheit</a:t>
            </a:r>
          </a:p>
          <a:p>
            <a:pPr algn="l">
              <a:buFont typeface="Wingdings" pitchFamily="2" charset="2"/>
              <a:buChar char="Ø"/>
            </a:pPr>
            <a:r>
              <a:rPr lang="de-DE" b="1" dirty="0" smtClean="0">
                <a:solidFill>
                  <a:schemeClr val="tx1"/>
                </a:solidFill>
              </a:rPr>
              <a:t>  Höheres Qualitätsbewusstsein</a:t>
            </a:r>
          </a:p>
        </p:txBody>
      </p:sp>
      <p:sp>
        <p:nvSpPr>
          <p:cNvPr id="4" name="Rechteck 3"/>
          <p:cNvSpPr/>
          <p:nvPr/>
        </p:nvSpPr>
        <p:spPr>
          <a:xfrm>
            <a:off x="5048250" y="1277257"/>
            <a:ext cx="4313238" cy="4628960"/>
          </a:xfrm>
          <a:prstGeom prst="rect">
            <a:avLst/>
          </a:prstGeom>
        </p:spPr>
        <p:txBody>
          <a:bodyPr wrap="square">
            <a:spAutoFit/>
          </a:bodyPr>
          <a:lstStyle/>
          <a:p>
            <a:pPr marL="342900" indent="-342900" eaLnBrk="0" hangingPunct="0">
              <a:spcBef>
                <a:spcPct val="20000"/>
              </a:spcBef>
            </a:pPr>
            <a:r>
              <a:rPr lang="de-DE" sz="2000" b="1" dirty="0" smtClean="0"/>
              <a:t>Entwicklungsbedarfe:</a:t>
            </a:r>
          </a:p>
          <a:p>
            <a:pPr marL="342900" indent="-342900" eaLnBrk="0" hangingPunct="0">
              <a:spcBef>
                <a:spcPct val="20000"/>
              </a:spcBef>
            </a:pPr>
            <a:endParaRPr lang="de-DE" sz="2000" b="1" dirty="0" smtClean="0"/>
          </a:p>
          <a:p>
            <a:pPr marL="342900" indent="-342900" eaLnBrk="0" hangingPunct="0">
              <a:spcBef>
                <a:spcPct val="20000"/>
              </a:spcBef>
              <a:buFont typeface="Wingdings" pitchFamily="2" charset="2"/>
              <a:buChar char="Ø"/>
            </a:pPr>
            <a:r>
              <a:rPr lang="de-DE" b="1" dirty="0" smtClean="0"/>
              <a:t>Rechtzeitigkeit, Planbarkeit und Übertragbarkeit der Landesmittel</a:t>
            </a:r>
          </a:p>
          <a:p>
            <a:pPr marL="342900" indent="-342900" eaLnBrk="0" hangingPunct="0">
              <a:spcBef>
                <a:spcPct val="20000"/>
              </a:spcBef>
              <a:buFont typeface="Wingdings" pitchFamily="2" charset="2"/>
              <a:buChar char="Ø"/>
            </a:pPr>
            <a:r>
              <a:rPr lang="de-DE" b="1" dirty="0" smtClean="0"/>
              <a:t>Kleine Bauunterhaltung</a:t>
            </a:r>
          </a:p>
          <a:p>
            <a:pPr marL="342900" indent="-342900" eaLnBrk="0" hangingPunct="0">
              <a:spcBef>
                <a:spcPct val="20000"/>
              </a:spcBef>
              <a:buFont typeface="Wingdings" pitchFamily="2" charset="2"/>
              <a:buChar char="Ø"/>
            </a:pPr>
            <a:r>
              <a:rPr lang="de-DE" b="1" dirty="0" smtClean="0"/>
              <a:t>Ausbau der Vernetzung</a:t>
            </a:r>
          </a:p>
          <a:p>
            <a:pPr marL="342900" indent="-342900" eaLnBrk="0" hangingPunct="0">
              <a:spcBef>
                <a:spcPct val="20000"/>
              </a:spcBef>
              <a:buFont typeface="Wingdings" pitchFamily="2" charset="2"/>
              <a:buChar char="Ø"/>
            </a:pPr>
            <a:r>
              <a:rPr lang="de-DE" b="1" dirty="0" smtClean="0"/>
              <a:t>Ressourcen, z.B. Sekretariate</a:t>
            </a:r>
          </a:p>
          <a:p>
            <a:pPr marL="342900" indent="-342900" eaLnBrk="0" hangingPunct="0">
              <a:spcBef>
                <a:spcPct val="20000"/>
              </a:spcBef>
              <a:buFont typeface="Wingdings" pitchFamily="2" charset="2"/>
              <a:buChar char="Ø"/>
            </a:pPr>
            <a:r>
              <a:rPr lang="de-DE" b="1" dirty="0" smtClean="0"/>
              <a:t>Verwaltungsarbeit</a:t>
            </a:r>
          </a:p>
          <a:p>
            <a:pPr marL="342900" indent="-342900" eaLnBrk="0" hangingPunct="0">
              <a:spcBef>
                <a:spcPct val="20000"/>
              </a:spcBef>
              <a:buFont typeface="Wingdings" pitchFamily="2" charset="2"/>
              <a:buChar char="Ø"/>
            </a:pPr>
            <a:r>
              <a:rPr lang="de-DE" b="1" dirty="0" smtClean="0"/>
              <a:t>Datennutzung zwischen Schulen</a:t>
            </a:r>
          </a:p>
          <a:p>
            <a:pPr marL="342900" indent="-342900" eaLnBrk="0" hangingPunct="0">
              <a:spcBef>
                <a:spcPct val="20000"/>
              </a:spcBef>
            </a:pPr>
            <a:endParaRPr lang="de-DE" b="1" dirty="0"/>
          </a:p>
          <a:p>
            <a:pPr marL="342900" indent="-342900" eaLnBrk="0" hangingPunct="0">
              <a:spcBef>
                <a:spcPct val="20000"/>
              </a:spcBef>
            </a:pPr>
            <a:r>
              <a:rPr lang="de-DE" sz="2000" b="1" dirty="0" smtClean="0"/>
              <a:t>Unterschiedliche Meinungen:</a:t>
            </a:r>
          </a:p>
          <a:p>
            <a:pPr marL="342900" indent="-342900" eaLnBrk="0" hangingPunct="0">
              <a:spcBef>
                <a:spcPct val="20000"/>
              </a:spcBef>
              <a:buFont typeface="Wingdings" pitchFamily="2" charset="2"/>
              <a:buChar char="Ø"/>
            </a:pPr>
            <a:r>
              <a:rPr lang="de-DE" b="1" dirty="0" smtClean="0"/>
              <a:t>Vereinheitlichung des Qualitätsverständnisses und der internen Evaluationsverfahren</a:t>
            </a:r>
            <a:endParaRPr lang="de-DE"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28774" y="1"/>
            <a:ext cx="7732714" cy="1161142"/>
          </a:xfrm>
        </p:spPr>
        <p:txBody>
          <a:bodyPr/>
          <a:lstStyle/>
          <a:p>
            <a:r>
              <a:rPr lang="de-DE" sz="2000" b="1" dirty="0" smtClean="0"/>
              <a:t>Wie kooperiert zeitgemäße Schulaufsicht als Regionale Qualitätsagentur mit den Schulen der Bildungsregion auf dem Weg zur Selbstständigen Schule ?</a:t>
            </a:r>
            <a:endParaRPr lang="de-DE" sz="2000" b="1" dirty="0"/>
          </a:p>
        </p:txBody>
      </p:sp>
      <p:sp>
        <p:nvSpPr>
          <p:cNvPr id="3" name="Untertitel 2"/>
          <p:cNvSpPr>
            <a:spLocks noGrp="1"/>
          </p:cNvSpPr>
          <p:nvPr>
            <p:ph type="subTitle" idx="1"/>
          </p:nvPr>
        </p:nvSpPr>
        <p:spPr>
          <a:xfrm>
            <a:off x="478971" y="1343025"/>
            <a:ext cx="8476343" cy="4781550"/>
          </a:xfrm>
        </p:spPr>
        <p:txBody>
          <a:bodyPr/>
          <a:lstStyle/>
          <a:p>
            <a:pPr marL="342900" indent="-342900" algn="l"/>
            <a:r>
              <a:rPr lang="de-DE" sz="2400" dirty="0" smtClean="0">
                <a:solidFill>
                  <a:schemeClr val="tx1"/>
                </a:solidFill>
              </a:rPr>
              <a:t>1.</a:t>
            </a:r>
            <a:r>
              <a:rPr lang="de-DE" dirty="0" smtClean="0"/>
              <a:t>  </a:t>
            </a:r>
            <a:r>
              <a:rPr lang="de-DE" sz="2400" b="1" dirty="0" smtClean="0">
                <a:solidFill>
                  <a:schemeClr val="tx1"/>
                </a:solidFill>
              </a:rPr>
              <a:t>Begründung für die Selbstständige Schule, Merkmale, Erwartungen, Erfolgsbedingungen.</a:t>
            </a:r>
          </a:p>
          <a:p>
            <a:pPr marL="342900" indent="-342900" algn="l">
              <a:buAutoNum type="arabicPeriod" startAt="2"/>
            </a:pPr>
            <a:r>
              <a:rPr lang="de-DE" sz="2400" b="1" dirty="0" smtClean="0">
                <a:solidFill>
                  <a:schemeClr val="tx1"/>
                </a:solidFill>
              </a:rPr>
              <a:t>Schulleiterinnen, Schulleiter und Lehrkräfte in der Selbstständigen  Schule.</a:t>
            </a:r>
          </a:p>
          <a:p>
            <a:pPr marL="342900" indent="-342900" algn="l">
              <a:buAutoNum type="arabicPeriod" startAt="2"/>
            </a:pPr>
            <a:r>
              <a:rPr lang="de-DE" sz="2400" b="1" dirty="0" smtClean="0">
                <a:solidFill>
                  <a:schemeClr val="tx1"/>
                </a:solidFill>
              </a:rPr>
              <a:t>Rolle und Funktion der Schulaufsicht, hier der Staatlichen Schulämter als beratende, unterstützende, qualifizierende und kontrollierende Instanz.</a:t>
            </a:r>
          </a:p>
          <a:p>
            <a:pPr marL="342900" indent="-342900" algn="l"/>
            <a:r>
              <a:rPr lang="de-DE" sz="2400" b="1" dirty="0" smtClean="0">
                <a:solidFill>
                  <a:schemeClr val="tx1"/>
                </a:solidFill>
              </a:rPr>
              <a:t>4. Praxisbericht vom Pilotprojekt „Schule gemeinsam verbessern“ im Kreis Groß-Gerau und im Main-Taunus-Kreis</a:t>
            </a:r>
          </a:p>
          <a:p>
            <a:pPr marL="342900" indent="-342900" algn="l"/>
            <a:r>
              <a:rPr lang="de-DE" sz="2400" b="1" dirty="0" smtClean="0">
                <a:solidFill>
                  <a:schemeClr val="tx1"/>
                </a:solidFill>
              </a:rPr>
              <a:t>5. Ergebnisse und Schlussfolgerungen</a:t>
            </a:r>
            <a:endParaRPr lang="de-DE" sz="2400" b="1"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43074" y="228601"/>
            <a:ext cx="6715125" cy="638174"/>
          </a:xfrm>
        </p:spPr>
        <p:txBody>
          <a:bodyPr/>
          <a:lstStyle/>
          <a:p>
            <a:r>
              <a:rPr lang="de-DE" b="1" dirty="0" smtClean="0"/>
              <a:t>Beispielhafte Zahlen für Stärken </a:t>
            </a:r>
            <a:endParaRPr lang="de-DE" b="1" dirty="0"/>
          </a:p>
        </p:txBody>
      </p:sp>
      <p:sp>
        <p:nvSpPr>
          <p:cNvPr id="3" name="Untertitel 2"/>
          <p:cNvSpPr>
            <a:spLocks noGrp="1"/>
          </p:cNvSpPr>
          <p:nvPr>
            <p:ph type="subTitle" idx="1"/>
          </p:nvPr>
        </p:nvSpPr>
        <p:spPr>
          <a:xfrm>
            <a:off x="152400" y="1233715"/>
            <a:ext cx="8858250" cy="4949370"/>
          </a:xfrm>
        </p:spPr>
        <p:txBody>
          <a:bodyPr/>
          <a:lstStyle/>
          <a:p>
            <a:pPr algn="l">
              <a:buFont typeface="Wingdings" pitchFamily="2" charset="2"/>
              <a:buChar char="Ø"/>
            </a:pPr>
            <a:r>
              <a:rPr lang="de-DE" sz="2000" dirty="0" smtClean="0">
                <a:solidFill>
                  <a:schemeClr val="tx1"/>
                </a:solidFill>
              </a:rPr>
              <a:t>Einzelne Positionen im Budget der </a:t>
            </a:r>
            <a:r>
              <a:rPr lang="de-DE" sz="2000" b="1" dirty="0" smtClean="0">
                <a:solidFill>
                  <a:schemeClr val="tx1"/>
                </a:solidFill>
              </a:rPr>
              <a:t>Landesmittel</a:t>
            </a:r>
            <a:r>
              <a:rPr lang="de-DE" sz="2000" dirty="0" smtClean="0">
                <a:solidFill>
                  <a:schemeClr val="tx1"/>
                </a:solidFill>
              </a:rPr>
              <a:t> sind gegenseitig  </a:t>
            </a:r>
          </a:p>
          <a:p>
            <a:pPr algn="l"/>
            <a:r>
              <a:rPr lang="de-DE" sz="2000" b="1" dirty="0" smtClean="0">
                <a:solidFill>
                  <a:schemeClr val="tx1"/>
                </a:solidFill>
              </a:rPr>
              <a:t>   deckungsfähig</a:t>
            </a:r>
            <a:r>
              <a:rPr lang="de-DE" sz="2000" dirty="0" smtClean="0">
                <a:solidFill>
                  <a:schemeClr val="tx1"/>
                </a:solidFill>
              </a:rPr>
              <a:t>. (87%)</a:t>
            </a:r>
          </a:p>
          <a:p>
            <a:pPr algn="l">
              <a:buFont typeface="Wingdings" pitchFamily="2" charset="2"/>
              <a:buChar char="Ø"/>
            </a:pPr>
            <a:r>
              <a:rPr lang="de-DE" sz="2000" dirty="0" smtClean="0">
                <a:solidFill>
                  <a:schemeClr val="tx1"/>
                </a:solidFill>
              </a:rPr>
              <a:t> Meine Schule hat die </a:t>
            </a:r>
            <a:r>
              <a:rPr lang="de-DE" sz="2000" b="1" dirty="0" smtClean="0">
                <a:solidFill>
                  <a:schemeClr val="tx1"/>
                </a:solidFill>
              </a:rPr>
              <a:t>Möglichkeiten für eine stärkere</a:t>
            </a:r>
          </a:p>
          <a:p>
            <a:pPr algn="l"/>
            <a:r>
              <a:rPr lang="de-DE" sz="2000" b="1" dirty="0" smtClean="0">
                <a:solidFill>
                  <a:schemeClr val="tx1"/>
                </a:solidFill>
              </a:rPr>
              <a:t>    Eigenverantwortung</a:t>
            </a:r>
            <a:r>
              <a:rPr lang="de-DE" sz="2000" dirty="0" smtClean="0">
                <a:solidFill>
                  <a:schemeClr val="tx1"/>
                </a:solidFill>
              </a:rPr>
              <a:t> aktiv genutzt. (94%)</a:t>
            </a:r>
          </a:p>
          <a:p>
            <a:pPr algn="l">
              <a:buFont typeface="Wingdings" pitchFamily="2" charset="2"/>
              <a:buChar char="Ø"/>
            </a:pPr>
            <a:r>
              <a:rPr lang="de-DE" sz="2000" dirty="0" smtClean="0">
                <a:solidFill>
                  <a:schemeClr val="tx1"/>
                </a:solidFill>
              </a:rPr>
              <a:t> Die finanziellen Möglichkeiten der Budgetierung haben die </a:t>
            </a:r>
            <a:r>
              <a:rPr lang="de-DE" sz="2000" b="1" dirty="0" smtClean="0">
                <a:solidFill>
                  <a:schemeClr val="tx1"/>
                </a:solidFill>
              </a:rPr>
              <a:t>pädagogische </a:t>
            </a:r>
          </a:p>
          <a:p>
            <a:pPr algn="l"/>
            <a:r>
              <a:rPr lang="de-DE" sz="2000" b="1" dirty="0" smtClean="0">
                <a:solidFill>
                  <a:schemeClr val="tx1"/>
                </a:solidFill>
              </a:rPr>
              <a:t>    Entwicklung</a:t>
            </a:r>
            <a:r>
              <a:rPr lang="de-DE" sz="2000" dirty="0" smtClean="0">
                <a:solidFill>
                  <a:schemeClr val="tx1"/>
                </a:solidFill>
              </a:rPr>
              <a:t> meiner Schule nachhaltig unterstützt. (81%)</a:t>
            </a:r>
          </a:p>
          <a:p>
            <a:pPr algn="l">
              <a:buFont typeface="Wingdings" pitchFamily="2" charset="2"/>
              <a:buChar char="Ø"/>
            </a:pPr>
            <a:r>
              <a:rPr lang="de-DE" sz="2000" dirty="0" smtClean="0">
                <a:solidFill>
                  <a:schemeClr val="tx1"/>
                </a:solidFill>
              </a:rPr>
              <a:t> SGV hat zu einer </a:t>
            </a:r>
            <a:r>
              <a:rPr lang="de-DE" sz="2000" b="1" dirty="0" smtClean="0">
                <a:solidFill>
                  <a:schemeClr val="tx1"/>
                </a:solidFill>
              </a:rPr>
              <a:t>dauerhaften Entwicklung</a:t>
            </a:r>
            <a:r>
              <a:rPr lang="de-DE" sz="2000" dirty="0" smtClean="0">
                <a:solidFill>
                  <a:schemeClr val="tx1"/>
                </a:solidFill>
              </a:rPr>
              <a:t> der Schule beigetragen.(73%)</a:t>
            </a:r>
          </a:p>
          <a:p>
            <a:pPr algn="l">
              <a:buFont typeface="Wingdings" pitchFamily="2" charset="2"/>
              <a:buChar char="Ø"/>
            </a:pPr>
            <a:r>
              <a:rPr lang="de-DE" sz="2000" dirty="0" smtClean="0">
                <a:solidFill>
                  <a:schemeClr val="tx1"/>
                </a:solidFill>
              </a:rPr>
              <a:t> Die Auswertung der </a:t>
            </a:r>
            <a:r>
              <a:rPr lang="de-DE" sz="2000" b="1" dirty="0" smtClean="0">
                <a:solidFill>
                  <a:schemeClr val="tx1"/>
                </a:solidFill>
              </a:rPr>
              <a:t>Schulprogramme</a:t>
            </a:r>
            <a:r>
              <a:rPr lang="de-DE" sz="2000" dirty="0" smtClean="0">
                <a:solidFill>
                  <a:schemeClr val="tx1"/>
                </a:solidFill>
              </a:rPr>
              <a:t> zeigt, dass </a:t>
            </a:r>
            <a:r>
              <a:rPr lang="de-DE" sz="2000" b="1" dirty="0" smtClean="0">
                <a:solidFill>
                  <a:schemeClr val="tx1"/>
                </a:solidFill>
              </a:rPr>
              <a:t>Projektmanagement </a:t>
            </a:r>
          </a:p>
          <a:p>
            <a:pPr algn="l"/>
            <a:r>
              <a:rPr lang="de-DE" sz="2000" b="1" dirty="0" smtClean="0">
                <a:solidFill>
                  <a:schemeClr val="tx1"/>
                </a:solidFill>
              </a:rPr>
              <a:t>    und Evaluation</a:t>
            </a:r>
            <a:r>
              <a:rPr lang="de-DE" sz="2000" dirty="0" smtClean="0">
                <a:solidFill>
                  <a:schemeClr val="tx1"/>
                </a:solidFill>
              </a:rPr>
              <a:t> in den Arbeitsvorhaben verankert sind. (87%)</a:t>
            </a:r>
          </a:p>
          <a:p>
            <a:pPr algn="l">
              <a:buFont typeface="Wingdings" pitchFamily="2" charset="2"/>
              <a:buChar char="Ø"/>
            </a:pPr>
            <a:r>
              <a:rPr lang="de-DE" sz="2000" dirty="0" smtClean="0">
                <a:solidFill>
                  <a:schemeClr val="tx1"/>
                </a:solidFill>
              </a:rPr>
              <a:t> Das </a:t>
            </a:r>
            <a:r>
              <a:rPr lang="de-DE" sz="2000" b="1" dirty="0" smtClean="0">
                <a:solidFill>
                  <a:schemeClr val="tx1"/>
                </a:solidFill>
              </a:rPr>
              <a:t>Schulamt trägt zur Weiterentwicklung</a:t>
            </a:r>
            <a:r>
              <a:rPr lang="de-DE" sz="2000" dirty="0" smtClean="0">
                <a:solidFill>
                  <a:schemeClr val="tx1"/>
                </a:solidFill>
              </a:rPr>
              <a:t> meiner</a:t>
            </a:r>
          </a:p>
          <a:p>
            <a:pPr algn="l"/>
            <a:r>
              <a:rPr lang="de-DE" sz="2000" b="1" dirty="0" smtClean="0">
                <a:solidFill>
                  <a:schemeClr val="tx1"/>
                </a:solidFill>
              </a:rPr>
              <a:t>    Managementkompetenzen</a:t>
            </a:r>
            <a:r>
              <a:rPr lang="de-DE" sz="2000" dirty="0" smtClean="0">
                <a:solidFill>
                  <a:schemeClr val="tx1"/>
                </a:solidFill>
              </a:rPr>
              <a:t> bei. (73%)</a:t>
            </a:r>
          </a:p>
          <a:p>
            <a:pPr algn="l">
              <a:buFont typeface="Wingdings" pitchFamily="2" charset="2"/>
              <a:buChar char="Ø"/>
            </a:pPr>
            <a:r>
              <a:rPr lang="de-DE" sz="2000" dirty="0" smtClean="0">
                <a:solidFill>
                  <a:schemeClr val="tx1"/>
                </a:solidFill>
              </a:rPr>
              <a:t> Inspizierte und PEB-Schulen weisen hohe </a:t>
            </a:r>
            <a:r>
              <a:rPr lang="de-DE" sz="2000" b="1" dirty="0" smtClean="0">
                <a:solidFill>
                  <a:schemeClr val="tx1"/>
                </a:solidFill>
              </a:rPr>
              <a:t>Schulzufriedenheit und </a:t>
            </a:r>
          </a:p>
          <a:p>
            <a:pPr algn="l"/>
            <a:r>
              <a:rPr lang="de-DE" sz="2000" b="1" dirty="0" smtClean="0">
                <a:solidFill>
                  <a:schemeClr val="tx1"/>
                </a:solidFill>
              </a:rPr>
              <a:t>    Identität mit dem Projekt</a:t>
            </a:r>
            <a:r>
              <a:rPr lang="de-DE" sz="2000" dirty="0" smtClean="0">
                <a:solidFill>
                  <a:schemeClr val="tx1"/>
                </a:solidFill>
              </a:rPr>
              <a:t> auf. (Feedback der Peers)</a:t>
            </a:r>
          </a:p>
          <a:p>
            <a:pPr algn="l"/>
            <a:endParaRPr lang="de-DE"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14499" y="188686"/>
            <a:ext cx="7458529" cy="830490"/>
          </a:xfrm>
        </p:spPr>
        <p:txBody>
          <a:bodyPr/>
          <a:lstStyle/>
          <a:p>
            <a:r>
              <a:rPr lang="de-DE" sz="2400" b="1" dirty="0" smtClean="0"/>
              <a:t>Ergebnisse der vom DIPF durchgeführten Schulleiterbefragung zu den Wirkungen des Pilotprojektes / Leistungen Staatliches Schulamt</a:t>
            </a:r>
            <a:endParaRPr lang="de-DE" sz="2400" b="1" dirty="0"/>
          </a:p>
        </p:txBody>
      </p:sp>
      <p:sp>
        <p:nvSpPr>
          <p:cNvPr id="3" name="Untertitel 2"/>
          <p:cNvSpPr>
            <a:spLocks noGrp="1"/>
          </p:cNvSpPr>
          <p:nvPr>
            <p:ph type="subTitle" idx="1"/>
          </p:nvPr>
        </p:nvSpPr>
        <p:spPr>
          <a:xfrm>
            <a:off x="174172" y="1276350"/>
            <a:ext cx="9187316" cy="5937250"/>
          </a:xfrm>
        </p:spPr>
        <p:txBody>
          <a:bodyPr/>
          <a:lstStyle/>
          <a:p>
            <a:pPr algn="l">
              <a:buFont typeface="Wingdings" pitchFamily="2" charset="2"/>
              <a:buChar char="Ø"/>
            </a:pPr>
            <a:r>
              <a:rPr lang="de-DE" sz="2000" b="1" dirty="0" smtClean="0">
                <a:solidFill>
                  <a:schemeClr val="tx1"/>
                </a:solidFill>
              </a:rPr>
              <a:t> Die Arbeit von SGV sollte verstetigt werden (91%)</a:t>
            </a:r>
          </a:p>
          <a:p>
            <a:pPr algn="l">
              <a:buFont typeface="Wingdings" pitchFamily="2" charset="2"/>
              <a:buChar char="Ø"/>
            </a:pPr>
            <a:r>
              <a:rPr lang="de-DE" sz="2000" b="1" dirty="0" smtClean="0">
                <a:solidFill>
                  <a:schemeClr val="tx1"/>
                </a:solidFill>
              </a:rPr>
              <a:t> Ergebnisse aus SGV sollten in Hessen verbreitet werden (87%)</a:t>
            </a:r>
          </a:p>
          <a:p>
            <a:pPr algn="l">
              <a:lnSpc>
                <a:spcPct val="90000"/>
              </a:lnSpc>
              <a:buFont typeface="Wingdings" pitchFamily="2" charset="2"/>
              <a:buChar char="Ø"/>
            </a:pPr>
            <a:r>
              <a:rPr lang="de-DE" sz="2000" b="1" dirty="0" smtClean="0">
                <a:solidFill>
                  <a:schemeClr val="tx1"/>
                </a:solidFill>
              </a:rPr>
              <a:t> Die Eigenverantwortung der Schulen wird vom SSA gefördert (95%)</a:t>
            </a:r>
          </a:p>
          <a:p>
            <a:pPr algn="l">
              <a:lnSpc>
                <a:spcPct val="90000"/>
              </a:lnSpc>
              <a:buFont typeface="Wingdings" pitchFamily="2" charset="2"/>
              <a:buChar char="Ø"/>
            </a:pPr>
            <a:r>
              <a:rPr lang="de-DE" sz="2000" b="1" dirty="0" smtClean="0">
                <a:solidFill>
                  <a:schemeClr val="tx1"/>
                </a:solidFill>
              </a:rPr>
              <a:t> Das SSA arbeitet fair, objektiv, verlässlich mit den SL zusammen (81,5%)</a:t>
            </a:r>
          </a:p>
          <a:p>
            <a:pPr algn="l">
              <a:lnSpc>
                <a:spcPct val="90000"/>
              </a:lnSpc>
              <a:buFont typeface="Wingdings" pitchFamily="2" charset="2"/>
              <a:buChar char="Ø"/>
            </a:pPr>
            <a:r>
              <a:rPr lang="de-DE" sz="2000" b="1" dirty="0" smtClean="0">
                <a:solidFill>
                  <a:schemeClr val="tx1"/>
                </a:solidFill>
              </a:rPr>
              <a:t> Schulentwicklungsprozesse und die Qualitätsentwicklung der  </a:t>
            </a:r>
          </a:p>
          <a:p>
            <a:pPr algn="l">
              <a:lnSpc>
                <a:spcPct val="90000"/>
              </a:lnSpc>
            </a:pPr>
            <a:r>
              <a:rPr lang="de-DE" sz="2000" b="1" dirty="0" smtClean="0">
                <a:solidFill>
                  <a:schemeClr val="tx1"/>
                </a:solidFill>
              </a:rPr>
              <a:t>   Schulen haben eine hohe Priorität bei der Arbeit des SSA (82,6%)</a:t>
            </a:r>
          </a:p>
          <a:p>
            <a:pPr algn="l">
              <a:lnSpc>
                <a:spcPct val="90000"/>
              </a:lnSpc>
              <a:buFont typeface="Wingdings" pitchFamily="2" charset="2"/>
              <a:buChar char="Ø"/>
            </a:pPr>
            <a:r>
              <a:rPr lang="de-DE" sz="2000" b="1" dirty="0" smtClean="0">
                <a:solidFill>
                  <a:schemeClr val="tx1"/>
                </a:solidFill>
              </a:rPr>
              <a:t> Die Kommunikation mit den Schulen gelingt gut (76 %)</a:t>
            </a:r>
          </a:p>
          <a:p>
            <a:pPr algn="l">
              <a:lnSpc>
                <a:spcPct val="90000"/>
              </a:lnSpc>
              <a:buFont typeface="Wingdings" pitchFamily="2" charset="2"/>
              <a:buChar char="Ø"/>
            </a:pPr>
            <a:r>
              <a:rPr lang="de-DE" sz="2000" b="1" dirty="0" smtClean="0">
                <a:solidFill>
                  <a:schemeClr val="tx1"/>
                </a:solidFill>
              </a:rPr>
              <a:t> Das Fortbildungskonzept des SSA hat hohe systemische </a:t>
            </a:r>
          </a:p>
          <a:p>
            <a:pPr algn="l">
              <a:lnSpc>
                <a:spcPct val="90000"/>
              </a:lnSpc>
            </a:pPr>
            <a:r>
              <a:rPr lang="de-DE" sz="2000" b="1" dirty="0" smtClean="0">
                <a:solidFill>
                  <a:schemeClr val="tx1"/>
                </a:solidFill>
              </a:rPr>
              <a:t>    Wirkungsqualität (81% / 96%)</a:t>
            </a:r>
          </a:p>
          <a:p>
            <a:pPr algn="l">
              <a:lnSpc>
                <a:spcPct val="90000"/>
              </a:lnSpc>
              <a:buFont typeface="Wingdings" pitchFamily="2" charset="2"/>
              <a:buChar char="Ø"/>
            </a:pPr>
            <a:r>
              <a:rPr lang="de-DE" sz="2000" b="1" dirty="0" smtClean="0">
                <a:solidFill>
                  <a:schemeClr val="tx1"/>
                </a:solidFill>
              </a:rPr>
              <a:t>Die SGV-Modalitäten erweitern Gestaltungs- und  </a:t>
            </a:r>
          </a:p>
          <a:p>
            <a:pPr algn="l">
              <a:lnSpc>
                <a:spcPct val="90000"/>
              </a:lnSpc>
            </a:pPr>
            <a:r>
              <a:rPr lang="de-DE" sz="2000" b="1" dirty="0" smtClean="0">
                <a:solidFill>
                  <a:schemeClr val="tx1"/>
                </a:solidFill>
              </a:rPr>
              <a:t>   Entscheidungsspielräume der Schulen und fördern ihre Evaluationskultur    </a:t>
            </a:r>
          </a:p>
          <a:p>
            <a:pPr algn="l">
              <a:lnSpc>
                <a:spcPct val="90000"/>
              </a:lnSpc>
            </a:pPr>
            <a:r>
              <a:rPr lang="de-DE" sz="2000" b="1" dirty="0" smtClean="0">
                <a:solidFill>
                  <a:schemeClr val="tx1"/>
                </a:solidFill>
              </a:rPr>
              <a:t>   (78% / 100%)</a:t>
            </a:r>
          </a:p>
          <a:p>
            <a:pPr algn="l">
              <a:lnSpc>
                <a:spcPct val="90000"/>
              </a:lnSpc>
              <a:buFont typeface="Wingdings" pitchFamily="2" charset="2"/>
              <a:buChar char="Ø"/>
            </a:pPr>
            <a:r>
              <a:rPr lang="de-DE" sz="2000" b="1" dirty="0" smtClean="0">
                <a:solidFill>
                  <a:schemeClr val="tx1"/>
                </a:solidFill>
              </a:rPr>
              <a:t> Die Arbeit des SSA unterstützt die weitere Entwicklung der Management- </a:t>
            </a:r>
          </a:p>
          <a:p>
            <a:pPr algn="l">
              <a:lnSpc>
                <a:spcPct val="90000"/>
              </a:lnSpc>
            </a:pPr>
            <a:r>
              <a:rPr lang="de-DE" sz="2000" b="1" dirty="0" smtClean="0">
                <a:solidFill>
                  <a:schemeClr val="tx1"/>
                </a:solidFill>
              </a:rPr>
              <a:t>    und Führungskompetenzen der SL (77% / 100%)</a:t>
            </a:r>
          </a:p>
          <a:p>
            <a:pPr>
              <a:spcBef>
                <a:spcPct val="50000"/>
              </a:spcBef>
              <a:buFont typeface="Wingdings" pitchFamily="2" charset="2"/>
              <a:buChar char="Ø"/>
            </a:pPr>
            <a:endParaRPr lang="de-DE" sz="2400" b="1" dirty="0" smtClean="0">
              <a:solidFill>
                <a:schemeClr val="tx1"/>
              </a:solidFill>
            </a:endParaRPr>
          </a:p>
          <a:p>
            <a:pPr algn="l">
              <a:spcBef>
                <a:spcPct val="50000"/>
              </a:spcBef>
            </a:pPr>
            <a:endParaRPr lang="de-DE" sz="1400" dirty="0" smtClean="0">
              <a:solidFill>
                <a:schemeClr val="tx1"/>
              </a:solidFill>
            </a:endParaRPr>
          </a:p>
          <a:p>
            <a:pPr algn="l">
              <a:spcBef>
                <a:spcPct val="50000"/>
              </a:spcBef>
            </a:pPr>
            <a:endParaRPr lang="de-DE" sz="1400" dirty="0" smtClean="0">
              <a:solidFill>
                <a:schemeClr val="tx1"/>
              </a:solidFill>
            </a:endParaRPr>
          </a:p>
          <a:p>
            <a:pPr algn="l">
              <a:spcBef>
                <a:spcPct val="50000"/>
              </a:spcBef>
            </a:pPr>
            <a:endParaRPr lang="de-DE" sz="1400" dirty="0" smtClean="0">
              <a:solidFill>
                <a:schemeClr val="tx1"/>
              </a:solidFill>
            </a:endParaRPr>
          </a:p>
          <a:p>
            <a:pPr algn="l">
              <a:spcBef>
                <a:spcPct val="50000"/>
              </a:spcBef>
            </a:pPr>
            <a:endParaRPr lang="de-DE" sz="1400" dirty="0" smtClean="0">
              <a:solidFill>
                <a:schemeClr val="tx1"/>
              </a:solidFill>
            </a:endParaRPr>
          </a:p>
          <a:p>
            <a:pPr algn="l">
              <a:spcBef>
                <a:spcPct val="50000"/>
              </a:spcBef>
            </a:pPr>
            <a:endParaRPr lang="de-DE" sz="1400" dirty="0" smtClean="0">
              <a:solidFill>
                <a:schemeClr val="tx1"/>
              </a:solidFill>
            </a:endParaRPr>
          </a:p>
          <a:p>
            <a:pPr algn="l">
              <a:spcBef>
                <a:spcPct val="50000"/>
              </a:spcBef>
            </a:pPr>
            <a:endParaRPr lang="de-DE" sz="1400" dirty="0" smtClean="0">
              <a:solidFill>
                <a:schemeClr val="tx1"/>
              </a:solidFill>
            </a:endParaRPr>
          </a:p>
          <a:p>
            <a:pPr algn="l">
              <a:spcBef>
                <a:spcPct val="50000"/>
              </a:spcBef>
            </a:pPr>
            <a:endParaRPr lang="de-DE" sz="1400" dirty="0" smtClean="0">
              <a:solidFill>
                <a:schemeClr val="tx1"/>
              </a:solidFill>
            </a:endParaRPr>
          </a:p>
          <a:p>
            <a:pPr algn="l">
              <a:spcBef>
                <a:spcPct val="50000"/>
              </a:spcBef>
            </a:pPr>
            <a:r>
              <a:rPr lang="de-DE" sz="1400" dirty="0" smtClean="0">
                <a:solidFill>
                  <a:schemeClr val="tx1"/>
                </a:solidFill>
              </a:rPr>
              <a:t>* x% der Schulleiterinnen und Schulleiter bestätigen dies mit „trifft voll zu“ oder</a:t>
            </a:r>
            <a:br>
              <a:rPr lang="de-DE" sz="1400" dirty="0" smtClean="0">
                <a:solidFill>
                  <a:schemeClr val="tx1"/>
                </a:solidFill>
              </a:rPr>
            </a:br>
            <a:r>
              <a:rPr lang="de-DE" sz="1400" dirty="0" smtClean="0">
                <a:solidFill>
                  <a:schemeClr val="tx1"/>
                </a:solidFill>
              </a:rPr>
              <a:t> „trifft eher zu“ in der Erhebung vom DIPF am 30.08.2007</a:t>
            </a:r>
            <a:endParaRPr lang="de-DE" sz="1400"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81174" y="161927"/>
            <a:ext cx="7448551" cy="752474"/>
          </a:xfrm>
        </p:spPr>
        <p:txBody>
          <a:bodyPr/>
          <a:lstStyle/>
          <a:p>
            <a:r>
              <a:rPr lang="de-DE" sz="2400" b="1" dirty="0" smtClean="0"/>
              <a:t>Beispielhafte Zahlen für Entwicklungsbedarfe (PEB-Befragung der Schulen durch das DIPF)</a:t>
            </a:r>
            <a:endParaRPr lang="de-DE" sz="2400" b="1" dirty="0"/>
          </a:p>
        </p:txBody>
      </p:sp>
      <p:sp>
        <p:nvSpPr>
          <p:cNvPr id="3" name="Untertitel 2"/>
          <p:cNvSpPr>
            <a:spLocks noGrp="1"/>
          </p:cNvSpPr>
          <p:nvPr>
            <p:ph type="subTitle" idx="1"/>
          </p:nvPr>
        </p:nvSpPr>
        <p:spPr>
          <a:xfrm>
            <a:off x="0" y="1381125"/>
            <a:ext cx="9361488" cy="4762500"/>
          </a:xfrm>
        </p:spPr>
        <p:txBody>
          <a:bodyPr/>
          <a:lstStyle/>
          <a:p>
            <a:pPr algn="l">
              <a:buFont typeface="Wingdings" pitchFamily="2" charset="2"/>
              <a:buChar char="Ø"/>
            </a:pPr>
            <a:r>
              <a:rPr lang="de-DE" sz="2000" dirty="0" smtClean="0">
                <a:solidFill>
                  <a:schemeClr val="tx1"/>
                </a:solidFill>
              </a:rPr>
              <a:t> Die managementbedingt eingesparten </a:t>
            </a:r>
            <a:r>
              <a:rPr lang="de-DE" sz="2000" b="1" dirty="0" smtClean="0">
                <a:solidFill>
                  <a:schemeClr val="tx1"/>
                </a:solidFill>
              </a:rPr>
              <a:t>Landesmittel</a:t>
            </a:r>
            <a:r>
              <a:rPr lang="de-DE" sz="2000" dirty="0" smtClean="0">
                <a:solidFill>
                  <a:schemeClr val="tx1"/>
                </a:solidFill>
              </a:rPr>
              <a:t> sind gut </a:t>
            </a:r>
          </a:p>
          <a:p>
            <a:pPr algn="l"/>
            <a:r>
              <a:rPr lang="de-DE" sz="2000" b="1" dirty="0" smtClean="0">
                <a:solidFill>
                  <a:schemeClr val="tx1"/>
                </a:solidFill>
              </a:rPr>
              <a:t>    übertragbar</a:t>
            </a:r>
            <a:r>
              <a:rPr lang="de-DE" sz="2000" dirty="0" smtClean="0">
                <a:solidFill>
                  <a:schemeClr val="tx1"/>
                </a:solidFill>
              </a:rPr>
              <a:t>.(19%)</a:t>
            </a:r>
          </a:p>
          <a:p>
            <a:pPr algn="l">
              <a:buFont typeface="Wingdings" pitchFamily="2" charset="2"/>
              <a:buChar char="Ø"/>
            </a:pPr>
            <a:r>
              <a:rPr lang="de-DE" sz="2000" dirty="0" smtClean="0">
                <a:solidFill>
                  <a:schemeClr val="tx1"/>
                </a:solidFill>
              </a:rPr>
              <a:t> Die Bereitstellung der Landesmittel berücksichtigt die </a:t>
            </a:r>
            <a:r>
              <a:rPr lang="de-DE" sz="2000" b="1" dirty="0" smtClean="0">
                <a:solidFill>
                  <a:schemeClr val="tx1"/>
                </a:solidFill>
              </a:rPr>
              <a:t>schulspezifischen </a:t>
            </a:r>
          </a:p>
          <a:p>
            <a:pPr algn="l"/>
            <a:r>
              <a:rPr lang="de-DE" sz="2000" b="1" dirty="0" smtClean="0">
                <a:solidFill>
                  <a:schemeClr val="tx1"/>
                </a:solidFill>
              </a:rPr>
              <a:t>    </a:t>
            </a:r>
            <a:r>
              <a:rPr lang="de-DE" sz="2000" dirty="0" smtClean="0">
                <a:solidFill>
                  <a:schemeClr val="tx1"/>
                </a:solidFill>
              </a:rPr>
              <a:t>Rahmenbedingungen.(25%)</a:t>
            </a:r>
          </a:p>
          <a:p>
            <a:pPr algn="l">
              <a:buFont typeface="Wingdings" pitchFamily="2" charset="2"/>
              <a:buChar char="Ø"/>
            </a:pPr>
            <a:r>
              <a:rPr lang="de-DE" sz="2000" dirty="0" smtClean="0">
                <a:solidFill>
                  <a:schemeClr val="tx1"/>
                </a:solidFill>
              </a:rPr>
              <a:t> Die Landesmittel stehen für die Budgetplanung der Schule </a:t>
            </a:r>
            <a:r>
              <a:rPr lang="de-DE" sz="2000" b="1" dirty="0" smtClean="0">
                <a:solidFill>
                  <a:schemeClr val="tx1"/>
                </a:solidFill>
              </a:rPr>
              <a:t>rechtzeitig</a:t>
            </a:r>
            <a:r>
              <a:rPr lang="de-DE" sz="2000" dirty="0" smtClean="0">
                <a:solidFill>
                  <a:schemeClr val="tx1"/>
                </a:solidFill>
              </a:rPr>
              <a:t> zur </a:t>
            </a:r>
          </a:p>
          <a:p>
            <a:pPr algn="l"/>
            <a:r>
              <a:rPr lang="de-DE" sz="2000" dirty="0" smtClean="0">
                <a:solidFill>
                  <a:schemeClr val="tx1"/>
                </a:solidFill>
              </a:rPr>
              <a:t>    Verfügung.(29%)</a:t>
            </a:r>
          </a:p>
          <a:p>
            <a:pPr algn="l">
              <a:buFont typeface="Wingdings" pitchFamily="2" charset="2"/>
              <a:buChar char="Ø"/>
            </a:pPr>
            <a:r>
              <a:rPr lang="de-DE" sz="2000" dirty="0" smtClean="0">
                <a:solidFill>
                  <a:schemeClr val="tx1"/>
                </a:solidFill>
              </a:rPr>
              <a:t> Die </a:t>
            </a:r>
            <a:r>
              <a:rPr lang="de-DE" sz="2000" b="1" dirty="0" smtClean="0">
                <a:solidFill>
                  <a:schemeClr val="tx1"/>
                </a:solidFill>
              </a:rPr>
              <a:t>kleine Bauunterhaltung</a:t>
            </a:r>
            <a:r>
              <a:rPr lang="de-DE" sz="2000" dirty="0" smtClean="0">
                <a:solidFill>
                  <a:schemeClr val="tx1"/>
                </a:solidFill>
              </a:rPr>
              <a:t> muss wieder integriert werden.(Feedback </a:t>
            </a:r>
          </a:p>
          <a:p>
            <a:pPr algn="l"/>
            <a:r>
              <a:rPr lang="de-DE" sz="2000" dirty="0" smtClean="0">
                <a:solidFill>
                  <a:schemeClr val="tx1"/>
                </a:solidFill>
              </a:rPr>
              <a:t>    der Peers)</a:t>
            </a:r>
          </a:p>
          <a:p>
            <a:pPr algn="l">
              <a:buFont typeface="Wingdings" pitchFamily="2" charset="2"/>
              <a:buChar char="Ø"/>
            </a:pPr>
            <a:r>
              <a:rPr lang="de-DE" sz="2000" b="1" dirty="0" smtClean="0">
                <a:solidFill>
                  <a:schemeClr val="tx1"/>
                </a:solidFill>
              </a:rPr>
              <a:t>  Ressourcen für regionale Vernetzung und Steuerung</a:t>
            </a:r>
            <a:r>
              <a:rPr lang="de-DE" sz="2000" dirty="0" smtClean="0">
                <a:solidFill>
                  <a:schemeClr val="tx1"/>
                </a:solidFill>
              </a:rPr>
              <a:t> notwendig. (Peers)</a:t>
            </a:r>
          </a:p>
          <a:p>
            <a:pPr algn="l">
              <a:buFont typeface="Wingdings" pitchFamily="2" charset="2"/>
              <a:buChar char="Ø"/>
            </a:pPr>
            <a:r>
              <a:rPr lang="de-DE" sz="2000" dirty="0" smtClean="0">
                <a:solidFill>
                  <a:schemeClr val="tx1"/>
                </a:solidFill>
              </a:rPr>
              <a:t>  Durch regionale Koordinierung wurde </a:t>
            </a:r>
            <a:r>
              <a:rPr lang="de-DE" sz="2000" b="1" dirty="0" smtClean="0">
                <a:solidFill>
                  <a:schemeClr val="tx1"/>
                </a:solidFill>
              </a:rPr>
              <a:t>Verwaltungsarbeit</a:t>
            </a:r>
            <a:r>
              <a:rPr lang="de-DE" sz="2000" dirty="0" smtClean="0">
                <a:solidFill>
                  <a:schemeClr val="tx1"/>
                </a:solidFill>
              </a:rPr>
              <a:t> der Schule </a:t>
            </a:r>
          </a:p>
          <a:p>
            <a:pPr algn="l"/>
            <a:r>
              <a:rPr lang="de-DE" sz="2000" dirty="0" smtClean="0">
                <a:solidFill>
                  <a:schemeClr val="tx1"/>
                </a:solidFill>
              </a:rPr>
              <a:t>    vereinfacht. (6%)</a:t>
            </a:r>
          </a:p>
          <a:p>
            <a:pPr algn="l">
              <a:buFont typeface="Wingdings" pitchFamily="2" charset="2"/>
              <a:buChar char="Ø"/>
            </a:pPr>
            <a:r>
              <a:rPr lang="de-DE" sz="2000" dirty="0" smtClean="0">
                <a:solidFill>
                  <a:schemeClr val="tx1"/>
                </a:solidFill>
              </a:rPr>
              <a:t> Die </a:t>
            </a:r>
            <a:r>
              <a:rPr lang="de-DE" sz="2000" b="1" dirty="0" smtClean="0">
                <a:solidFill>
                  <a:schemeClr val="tx1"/>
                </a:solidFill>
              </a:rPr>
              <a:t>Nutzung von Daten zwischen Schulen</a:t>
            </a:r>
            <a:r>
              <a:rPr lang="de-DE" sz="2000" dirty="0" smtClean="0">
                <a:solidFill>
                  <a:schemeClr val="tx1"/>
                </a:solidFill>
              </a:rPr>
              <a:t> ist selbstverständlicher </a:t>
            </a:r>
          </a:p>
          <a:p>
            <a:pPr algn="l"/>
            <a:r>
              <a:rPr lang="de-DE" sz="2000" dirty="0" smtClean="0">
                <a:solidFill>
                  <a:schemeClr val="tx1"/>
                </a:solidFill>
              </a:rPr>
              <a:t>    Bestandteil von schülerübergreifenden Projekten geworden.(18%)</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452914" y="188687"/>
            <a:ext cx="6005285" cy="667656"/>
          </a:xfrm>
        </p:spPr>
        <p:txBody>
          <a:bodyPr/>
          <a:lstStyle/>
          <a:p>
            <a:r>
              <a:rPr lang="de-DE" sz="4000" b="1" dirty="0" smtClean="0"/>
              <a:t>Schlussfolgerungen (1)</a:t>
            </a:r>
            <a:endParaRPr lang="de-DE" sz="4000" b="1" dirty="0"/>
          </a:p>
        </p:txBody>
      </p:sp>
      <p:sp>
        <p:nvSpPr>
          <p:cNvPr id="3" name="Untertitel 2"/>
          <p:cNvSpPr>
            <a:spLocks noGrp="1"/>
          </p:cNvSpPr>
          <p:nvPr>
            <p:ph type="subTitle" idx="1"/>
          </p:nvPr>
        </p:nvSpPr>
        <p:spPr>
          <a:xfrm>
            <a:off x="203201" y="1190171"/>
            <a:ext cx="8969828" cy="4949372"/>
          </a:xfrm>
        </p:spPr>
        <p:txBody>
          <a:bodyPr/>
          <a:lstStyle/>
          <a:p>
            <a:pPr algn="l"/>
            <a:r>
              <a:rPr lang="de-DE" sz="2000" b="1" dirty="0" smtClean="0">
                <a:solidFill>
                  <a:schemeClr val="tx1"/>
                </a:solidFill>
              </a:rPr>
              <a:t>Die anfangs vorgestellten Begründungen und Grundsätze für mehr schulische Eigenverantwortung werden weitgehend durch die Ergebnisse des Pilotprojekts „Schule gemeinsam verbessern“ bestätigt. Demnach sind wesentliche Erfolgsbedingungen für die Selbstständige Schule:</a:t>
            </a:r>
          </a:p>
          <a:p>
            <a:pPr algn="l">
              <a:buFont typeface="Wingdings" pitchFamily="2" charset="2"/>
              <a:buChar char="Ø"/>
            </a:pPr>
            <a:r>
              <a:rPr lang="de-DE" b="1" dirty="0" smtClean="0">
                <a:solidFill>
                  <a:schemeClr val="tx1"/>
                </a:solidFill>
              </a:rPr>
              <a:t> Klarheit in den Grundsätzen,</a:t>
            </a:r>
          </a:p>
          <a:p>
            <a:pPr algn="l">
              <a:buFont typeface="Wingdings" pitchFamily="2" charset="2"/>
              <a:buChar char="Ø"/>
            </a:pPr>
            <a:r>
              <a:rPr lang="de-DE" b="1" dirty="0" smtClean="0">
                <a:solidFill>
                  <a:schemeClr val="tx1"/>
                </a:solidFill>
              </a:rPr>
              <a:t> abgestimmte Steuerungsmodalitäten,</a:t>
            </a:r>
          </a:p>
          <a:p>
            <a:pPr algn="l">
              <a:buFont typeface="Wingdings" pitchFamily="2" charset="2"/>
              <a:buChar char="Ø"/>
            </a:pPr>
            <a:r>
              <a:rPr lang="de-DE" b="1" dirty="0" smtClean="0">
                <a:solidFill>
                  <a:schemeClr val="tx1"/>
                </a:solidFill>
              </a:rPr>
              <a:t> Stärkung der Schulleiterrolle,</a:t>
            </a:r>
          </a:p>
          <a:p>
            <a:pPr algn="l">
              <a:buFont typeface="Wingdings" pitchFamily="2" charset="2"/>
              <a:buChar char="Ø"/>
            </a:pPr>
            <a:r>
              <a:rPr lang="de-DE" b="1" dirty="0" smtClean="0">
                <a:solidFill>
                  <a:schemeClr val="tx1"/>
                </a:solidFill>
              </a:rPr>
              <a:t>  auskömmliche Ressourcen,</a:t>
            </a:r>
          </a:p>
          <a:p>
            <a:pPr algn="l">
              <a:buFont typeface="Wingdings" pitchFamily="2" charset="2"/>
              <a:buChar char="Ø"/>
            </a:pPr>
            <a:r>
              <a:rPr lang="de-DE" b="1" dirty="0" smtClean="0">
                <a:solidFill>
                  <a:schemeClr val="tx1"/>
                </a:solidFill>
              </a:rPr>
              <a:t> eine zeitgemäße, moderne Schulaufsicht. </a:t>
            </a:r>
          </a:p>
          <a:p>
            <a:pPr algn="l"/>
            <a:r>
              <a:rPr lang="de-DE" sz="2000" b="1" dirty="0" smtClean="0">
                <a:solidFill>
                  <a:schemeClr val="tx1"/>
                </a:solidFill>
              </a:rPr>
              <a:t>Moderne Schulaufsicht stärkt die Schulen durch </a:t>
            </a:r>
          </a:p>
          <a:p>
            <a:pPr algn="l">
              <a:buFont typeface="Wingdings" pitchFamily="2" charset="2"/>
              <a:buChar char="Ø"/>
            </a:pPr>
            <a:r>
              <a:rPr lang="de-DE" b="1" dirty="0" smtClean="0">
                <a:solidFill>
                  <a:schemeClr val="tx1"/>
                </a:solidFill>
              </a:rPr>
              <a:t> Beauftragung mit der Steuerung ihres Globalbudgets mit Übertragbarkeit</a:t>
            </a:r>
          </a:p>
          <a:p>
            <a:pPr algn="l">
              <a:buFont typeface="Wingdings" pitchFamily="2" charset="2"/>
              <a:buChar char="Ø"/>
            </a:pPr>
            <a:r>
              <a:rPr lang="de-DE" b="1" dirty="0" smtClean="0">
                <a:solidFill>
                  <a:schemeClr val="tx1"/>
                </a:solidFill>
              </a:rPr>
              <a:t> Initiieren gemischter Arbeitsrunden (SL, LK, SAD, Schulträger, Jugendhilfe,  </a:t>
            </a:r>
          </a:p>
          <a:p>
            <a:pPr algn="l"/>
            <a:r>
              <a:rPr lang="de-DE" b="1" dirty="0" smtClean="0">
                <a:solidFill>
                  <a:schemeClr val="tx1"/>
                </a:solidFill>
              </a:rPr>
              <a:t>    Externe, …) zur </a:t>
            </a:r>
            <a:r>
              <a:rPr lang="de-DE" b="1" dirty="0" err="1" smtClean="0">
                <a:solidFill>
                  <a:schemeClr val="tx1"/>
                </a:solidFill>
              </a:rPr>
              <a:t>Bottom</a:t>
            </a:r>
            <a:r>
              <a:rPr lang="de-DE" b="1" dirty="0" smtClean="0">
                <a:solidFill>
                  <a:schemeClr val="tx1"/>
                </a:solidFill>
              </a:rPr>
              <a:t>-</a:t>
            </a:r>
            <a:r>
              <a:rPr lang="de-DE" b="1" dirty="0" err="1" smtClean="0">
                <a:solidFill>
                  <a:schemeClr val="tx1"/>
                </a:solidFill>
              </a:rPr>
              <a:t>up</a:t>
            </a:r>
            <a:r>
              <a:rPr lang="de-DE" b="1" dirty="0" smtClean="0">
                <a:solidFill>
                  <a:schemeClr val="tx1"/>
                </a:solidFill>
              </a:rPr>
              <a:t>-Entwicklung relevanter Projekte wie Budget,   </a:t>
            </a:r>
          </a:p>
          <a:p>
            <a:pPr algn="l"/>
            <a:r>
              <a:rPr lang="de-DE" b="1" dirty="0" smtClean="0">
                <a:solidFill>
                  <a:schemeClr val="tx1"/>
                </a:solidFill>
              </a:rPr>
              <a:t>    Qualitätsmanagement, Unterrichtsentwicklung, Schulmanagement, Verträge,  </a:t>
            </a:r>
          </a:p>
          <a:p>
            <a:pPr algn="l"/>
            <a:r>
              <a:rPr lang="de-DE" b="1" dirty="0" smtClean="0">
                <a:solidFill>
                  <a:schemeClr val="tx1"/>
                </a:solidFill>
              </a:rPr>
              <a:t>    Regionale Fortbildung, Regionales Bildungsprogramm.</a:t>
            </a:r>
          </a:p>
          <a:p>
            <a:pPr algn="l"/>
            <a:endParaRPr lang="de-DE" b="1" dirty="0" smtClean="0">
              <a:solidFill>
                <a:schemeClr val="tx1"/>
              </a:solidFill>
            </a:endParaRPr>
          </a:p>
          <a:p>
            <a:pPr algn="l">
              <a:buFont typeface="Wingdings" pitchFamily="2" charset="2"/>
              <a:buChar char="Ø"/>
            </a:pPr>
            <a:endParaRPr lang="de-DE" b="1" dirty="0" smtClean="0">
              <a:solidFill>
                <a:schemeClr val="tx1"/>
              </a:solidFill>
            </a:endParaRPr>
          </a:p>
          <a:p>
            <a:pPr algn="l">
              <a:buFont typeface="Wingdings" pitchFamily="2" charset="2"/>
              <a:buChar char="Ø"/>
            </a:pPr>
            <a:endParaRPr lang="de-DE" b="1"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104570" y="188687"/>
            <a:ext cx="6353629" cy="943428"/>
          </a:xfrm>
        </p:spPr>
        <p:txBody>
          <a:bodyPr/>
          <a:lstStyle/>
          <a:p>
            <a:r>
              <a:rPr lang="de-DE" sz="4000" b="1" dirty="0" smtClean="0"/>
              <a:t>Schlussfolgerungen (2)</a:t>
            </a:r>
            <a:endParaRPr lang="de-DE" sz="4000" b="1" dirty="0"/>
          </a:p>
        </p:txBody>
      </p:sp>
      <p:sp>
        <p:nvSpPr>
          <p:cNvPr id="3" name="Untertitel 2"/>
          <p:cNvSpPr>
            <a:spLocks noGrp="1"/>
          </p:cNvSpPr>
          <p:nvPr>
            <p:ph type="subTitle" idx="1"/>
          </p:nvPr>
        </p:nvSpPr>
        <p:spPr>
          <a:xfrm>
            <a:off x="188686" y="943429"/>
            <a:ext cx="8940800" cy="5254171"/>
          </a:xfrm>
        </p:spPr>
        <p:txBody>
          <a:bodyPr/>
          <a:lstStyle/>
          <a:p>
            <a:pPr algn="l"/>
            <a:r>
              <a:rPr lang="de-DE" sz="2000" b="1" dirty="0" smtClean="0">
                <a:solidFill>
                  <a:schemeClr val="tx1"/>
                </a:solidFill>
              </a:rPr>
              <a:t>                                                                                                                                            </a:t>
            </a:r>
            <a:r>
              <a:rPr lang="de-DE" b="1" dirty="0" smtClean="0">
                <a:solidFill>
                  <a:schemeClr val="tx1"/>
                </a:solidFill>
              </a:rPr>
              <a:t>Diese Arbeitsrunden und deren zusätzliche Verankerung in Netzwerken, ermöglichen das von- und miteinander Lernen, den gewünschten Wissenstransfer und sichern die notwendige Transparenz und Partizipation zwischen den teilnehmenden Institutionen.                     </a:t>
            </a:r>
          </a:p>
          <a:p>
            <a:pPr algn="l"/>
            <a:r>
              <a:rPr lang="de-DE" b="1" dirty="0" smtClean="0">
                <a:solidFill>
                  <a:schemeClr val="tx1"/>
                </a:solidFill>
              </a:rPr>
              <a:t>Zeitgemäße Schulaufsicht gestaltet die Rechenschaftslegung der Selbstständigen Schule ergebnisorientiert auf der Grundlage von datengestützten Schulentwicklungsgesprächen, Zielvorgaben des Landes (z.B. Bildungsstandards), Ergebnissen von Schulinspektionen, Vergleichsarbeiten und den getroffenen Zielvorgaben (wer mit wem ab wann </a:t>
            </a:r>
            <a:r>
              <a:rPr lang="de-DE" b="1" smtClean="0">
                <a:solidFill>
                  <a:schemeClr val="tx1"/>
                </a:solidFill>
              </a:rPr>
              <a:t>bis wann was ..?).                                                                                      </a:t>
            </a:r>
            <a:endParaRPr lang="de-DE" b="1" dirty="0" smtClean="0">
              <a:solidFill>
                <a:schemeClr val="tx1"/>
              </a:solidFill>
            </a:endParaRPr>
          </a:p>
          <a:p>
            <a:pPr algn="l"/>
            <a:r>
              <a:rPr lang="de-DE" b="1" dirty="0" smtClean="0">
                <a:solidFill>
                  <a:schemeClr val="tx1"/>
                </a:solidFill>
              </a:rPr>
              <a:t>Moderne Schulaufsicht bietet den Schulen leistungsfähige Services bei der Budgetsteuerung, Personalverwaltung und der Qualifizierung an.</a:t>
            </a:r>
          </a:p>
          <a:p>
            <a:pPr algn="l"/>
            <a:r>
              <a:rPr lang="de-DE" b="1" dirty="0" smtClean="0">
                <a:solidFill>
                  <a:schemeClr val="tx1"/>
                </a:solidFill>
              </a:rPr>
              <a:t>Moderne Schulaufsicht arbeitet dialogisch, partnerschaftlich, mit Respekt und auf Augenhöhe mit den Schulleiterinnen und Schulleitern zusammen und strebt eine Kultur des Vertrauens zwischen den Akteuren an.                                                                                </a:t>
            </a:r>
          </a:p>
          <a:p>
            <a:pPr algn="l"/>
            <a:r>
              <a:rPr lang="de-DE" b="1" dirty="0" smtClean="0">
                <a:solidFill>
                  <a:schemeClr val="tx1"/>
                </a:solidFill>
              </a:rPr>
              <a:t>Sie wird von den Schulen als Wissende, Könnende und Wollende Instanz zur Förderung ihrer Eigenverantwortung wahr- und angenommen.</a:t>
            </a:r>
          </a:p>
          <a:p>
            <a:pPr algn="l"/>
            <a:endParaRPr lang="de-DE" sz="2000" b="1"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12686" y="188687"/>
            <a:ext cx="7213600" cy="1001484"/>
          </a:xfrm>
        </p:spPr>
        <p:txBody>
          <a:bodyPr/>
          <a:lstStyle/>
          <a:p>
            <a:r>
              <a:rPr lang="de-DE" sz="4000" b="1" dirty="0" smtClean="0"/>
              <a:t>      Schlussfolgerungen (3)</a:t>
            </a:r>
            <a:endParaRPr lang="de-DE" sz="4000" dirty="0"/>
          </a:p>
        </p:txBody>
      </p:sp>
      <p:sp>
        <p:nvSpPr>
          <p:cNvPr id="3" name="Untertitel 2"/>
          <p:cNvSpPr>
            <a:spLocks noGrp="1"/>
          </p:cNvSpPr>
          <p:nvPr>
            <p:ph type="subTitle" idx="1"/>
          </p:nvPr>
        </p:nvSpPr>
        <p:spPr>
          <a:xfrm>
            <a:off x="159658" y="1422400"/>
            <a:ext cx="9201830" cy="4717142"/>
          </a:xfrm>
        </p:spPr>
        <p:txBody>
          <a:bodyPr/>
          <a:lstStyle/>
          <a:p>
            <a:pPr algn="l"/>
            <a:r>
              <a:rPr lang="de-DE" sz="2000" b="1" dirty="0" smtClean="0">
                <a:solidFill>
                  <a:schemeClr val="tx1"/>
                </a:solidFill>
              </a:rPr>
              <a:t>Moderne Schulaufsicht fördert die Entwicklung der Selbstständigen Schule und die Optimierung ihrer Unterrichtsqualität durch professionelle Beratung, qualitativ hochwertige Fort- und Weiterbildung, datengestützte Kontraktgespräche sowie dialogisch angelegte Kommunikation, Kooperation und Aufsicht (SAD als Aufsicht, Coach und Sparringspartner).</a:t>
            </a:r>
          </a:p>
          <a:p>
            <a:pPr algn="l"/>
            <a:r>
              <a:rPr lang="de-DE" sz="2000" b="1" dirty="0" smtClean="0">
                <a:solidFill>
                  <a:schemeClr val="tx1"/>
                </a:solidFill>
              </a:rPr>
              <a:t>Sie arbeitet vertrauensvoll mit der Schulleitung der einzelnen Schule, den kommunalen Schulträgern und weiteren Protagonisten zur Gestaltung der landesweiten Vorgaben und des regionalen Bildungsangebotes zusammen. </a:t>
            </a:r>
          </a:p>
          <a:p>
            <a:pPr algn="l"/>
            <a:r>
              <a:rPr lang="de-DE" sz="2000" b="1" dirty="0" smtClean="0">
                <a:solidFill>
                  <a:schemeClr val="tx1"/>
                </a:solidFill>
              </a:rPr>
              <a:t>Moderne Schulaufsicht gewinnt die Schulleitungsmitglieder und Lehrkräfte für die gemeinsame Entwicklungsarbeit in der Bildungsregion und  gestaltet die dafür erforderlichen Qualifizierungs-</a:t>
            </a:r>
            <a:r>
              <a:rPr lang="de-DE" sz="2000" b="1" dirty="0" err="1" smtClean="0">
                <a:solidFill>
                  <a:schemeClr val="tx1"/>
                </a:solidFill>
              </a:rPr>
              <a:t>angebote</a:t>
            </a:r>
            <a:r>
              <a:rPr lang="de-DE" sz="2000" b="1" dirty="0" smtClean="0">
                <a:solidFill>
                  <a:schemeClr val="tx1"/>
                </a:solidFill>
              </a:rPr>
              <a:t> für alle Akteure, also auch für sich. </a:t>
            </a:r>
          </a:p>
          <a:p>
            <a:pPr algn="l"/>
            <a:r>
              <a:rPr lang="de-DE" sz="2000" b="1" dirty="0" smtClean="0">
                <a:solidFill>
                  <a:schemeClr val="tx1"/>
                </a:solidFill>
              </a:rPr>
              <a:t>Die Schulaufsichtsbeamtinnen und –beamten machen die Förderung der schulischen Eigenverantwortung zu ihrer zentralen Aufgabe.</a:t>
            </a:r>
            <a:endParaRPr lang="de-DE" sz="2000" b="1"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69144" y="0"/>
            <a:ext cx="7692344" cy="1248228"/>
          </a:xfrm>
        </p:spPr>
        <p:txBody>
          <a:bodyPr/>
          <a:lstStyle/>
          <a:p>
            <a:r>
              <a:rPr lang="de-DE" sz="4000" b="1" dirty="0" smtClean="0"/>
              <a:t>Schlussfolgerungen (4) </a:t>
            </a:r>
            <a:r>
              <a:rPr lang="de-DE" sz="2000" b="1" dirty="0" smtClean="0"/>
              <a:t/>
            </a:r>
            <a:br>
              <a:rPr lang="de-DE" sz="2000" b="1" dirty="0" smtClean="0"/>
            </a:br>
            <a:r>
              <a:rPr lang="de-DE" sz="2000" b="1" dirty="0" smtClean="0"/>
              <a:t>Das Leitbild des Staatlichen Schulamtes für den Kreis </a:t>
            </a:r>
            <a:br>
              <a:rPr lang="de-DE" sz="2000" b="1" dirty="0" smtClean="0"/>
            </a:br>
            <a:r>
              <a:rPr lang="de-DE" sz="2000" b="1" dirty="0" smtClean="0"/>
              <a:t>Groß-Gerau und den Main-Taunus-Kreis 2009</a:t>
            </a:r>
            <a:endParaRPr lang="de-DE" sz="2000" b="1" dirty="0"/>
          </a:p>
        </p:txBody>
      </p:sp>
      <p:sp>
        <p:nvSpPr>
          <p:cNvPr id="3" name="Untertitel 2"/>
          <p:cNvSpPr>
            <a:spLocks noGrp="1"/>
          </p:cNvSpPr>
          <p:nvPr>
            <p:ph type="subTitle" idx="1"/>
          </p:nvPr>
        </p:nvSpPr>
        <p:spPr>
          <a:xfrm>
            <a:off x="188686" y="1248228"/>
            <a:ext cx="8926285" cy="4862285"/>
          </a:xfrm>
        </p:spPr>
        <p:txBody>
          <a:bodyPr/>
          <a:lstStyle/>
          <a:p>
            <a:pPr algn="l"/>
            <a:endParaRPr lang="de-DE" sz="2000" b="1" dirty="0" smtClean="0">
              <a:solidFill>
                <a:schemeClr val="tx1"/>
              </a:solidFill>
            </a:endParaRPr>
          </a:p>
          <a:p>
            <a:pPr algn="l">
              <a:buFont typeface="Wingdings" pitchFamily="2" charset="2"/>
              <a:buChar char="§"/>
            </a:pPr>
            <a:r>
              <a:rPr lang="de-DE" sz="2000" b="1" dirty="0" smtClean="0">
                <a:solidFill>
                  <a:schemeClr val="tx1"/>
                </a:solidFill>
              </a:rPr>
              <a:t>  Wir beaufsichtigen, beraten, unterstützen und qualifizieren als </a:t>
            </a:r>
          </a:p>
          <a:p>
            <a:pPr algn="l"/>
            <a:r>
              <a:rPr lang="de-DE" sz="2000" b="1" dirty="0" smtClean="0">
                <a:solidFill>
                  <a:schemeClr val="tx1"/>
                </a:solidFill>
              </a:rPr>
              <a:t>    Regionale Qualitätsagentur die Selbstständige Schule mit dem Ziel, </a:t>
            </a:r>
          </a:p>
          <a:p>
            <a:pPr algn="l"/>
            <a:r>
              <a:rPr lang="de-DE" sz="2000" b="1" dirty="0" smtClean="0">
                <a:solidFill>
                  <a:schemeClr val="tx1"/>
                </a:solidFill>
              </a:rPr>
              <a:t>    die Qualität der schulischen Leistungen stetig und nachhaltig zu </a:t>
            </a:r>
          </a:p>
          <a:p>
            <a:pPr algn="l"/>
            <a:r>
              <a:rPr lang="de-DE" sz="2000" b="1" dirty="0" smtClean="0">
                <a:solidFill>
                  <a:schemeClr val="tx1"/>
                </a:solidFill>
              </a:rPr>
              <a:t>    verbessern. </a:t>
            </a:r>
          </a:p>
          <a:p>
            <a:pPr algn="l">
              <a:buFont typeface="Wingdings" pitchFamily="2" charset="2"/>
              <a:buChar char="§"/>
            </a:pPr>
            <a:r>
              <a:rPr lang="de-DE" sz="2000" b="1" dirty="0" smtClean="0">
                <a:solidFill>
                  <a:schemeClr val="tx1"/>
                </a:solidFill>
              </a:rPr>
              <a:t>  Wir sind eine lernende Organisation.</a:t>
            </a:r>
          </a:p>
          <a:p>
            <a:pPr algn="l">
              <a:buFont typeface="Wingdings" pitchFamily="2" charset="2"/>
              <a:buChar char="§"/>
            </a:pPr>
            <a:r>
              <a:rPr lang="de-DE" sz="2000" b="1" dirty="0" smtClean="0">
                <a:solidFill>
                  <a:schemeClr val="tx1"/>
                </a:solidFill>
              </a:rPr>
              <a:t>  Wir richten unser Handeln an hoher Qualität der Ergebnisse aus.</a:t>
            </a:r>
          </a:p>
          <a:p>
            <a:pPr algn="l">
              <a:buFont typeface="Wingdings" pitchFamily="2" charset="2"/>
              <a:buChar char="§"/>
            </a:pPr>
            <a:r>
              <a:rPr lang="de-DE" sz="2000" b="1" dirty="0" smtClean="0">
                <a:solidFill>
                  <a:schemeClr val="tx1"/>
                </a:solidFill>
              </a:rPr>
              <a:t>  Wir arbeiten mit hoher Eigenverantwortung.</a:t>
            </a:r>
          </a:p>
          <a:p>
            <a:pPr algn="l">
              <a:buFont typeface="Wingdings" pitchFamily="2" charset="2"/>
              <a:buChar char="§"/>
            </a:pPr>
            <a:r>
              <a:rPr lang="de-DE" sz="2000" b="1" dirty="0" smtClean="0">
                <a:solidFill>
                  <a:schemeClr val="tx1"/>
                </a:solidFill>
              </a:rPr>
              <a:t>  Wir arbeiten teamübergreifend und gehen respektvoll miteinander </a:t>
            </a:r>
          </a:p>
          <a:p>
            <a:pPr algn="l"/>
            <a:r>
              <a:rPr lang="de-DE" sz="2000" b="1" dirty="0" smtClean="0">
                <a:solidFill>
                  <a:schemeClr val="tx1"/>
                </a:solidFill>
              </a:rPr>
              <a:t>    um.</a:t>
            </a:r>
          </a:p>
          <a:p>
            <a:pPr algn="l">
              <a:buFont typeface="Wingdings" pitchFamily="2" charset="2"/>
              <a:buChar char="§"/>
            </a:pPr>
            <a:r>
              <a:rPr lang="de-DE" sz="2000" b="1" dirty="0" smtClean="0">
                <a:solidFill>
                  <a:schemeClr val="tx1"/>
                </a:solidFill>
              </a:rPr>
              <a:t>  Wir fördern die Vereinbarkeit von Familie und Beruf, die </a:t>
            </a:r>
          </a:p>
          <a:p>
            <a:pPr algn="l"/>
            <a:r>
              <a:rPr lang="de-DE" sz="2000" b="1" dirty="0" smtClean="0">
                <a:solidFill>
                  <a:schemeClr val="tx1"/>
                </a:solidFill>
              </a:rPr>
              <a:t>    Chancengleichheit von Frauen und Männern, die Gesundheit am    </a:t>
            </a:r>
          </a:p>
          <a:p>
            <a:pPr algn="l"/>
            <a:r>
              <a:rPr lang="de-DE" sz="2000" b="1" dirty="0" smtClean="0">
                <a:solidFill>
                  <a:schemeClr val="tx1"/>
                </a:solidFill>
              </a:rPr>
              <a:t>    Arbeitsplatz und die Mitarbeiterzufriedenheit.</a:t>
            </a:r>
          </a:p>
          <a:p>
            <a:endParaRPr lang="de-DE" sz="2000" b="1" dirty="0" smtClean="0">
              <a:solidFill>
                <a:schemeClr val="tx1"/>
              </a:solidFill>
            </a:endParaRPr>
          </a:p>
          <a:p>
            <a:pPr algn="l"/>
            <a:r>
              <a:rPr lang="de-DE" sz="2000" b="1" dirty="0" smtClean="0">
                <a:solidFill>
                  <a:schemeClr val="tx1"/>
                </a:solidFill>
              </a:rPr>
              <a:t>                                                                                                                                                                              </a:t>
            </a:r>
            <a:endParaRPr lang="de-DE" sz="2000" b="1"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56228" y="203201"/>
            <a:ext cx="7242629" cy="841828"/>
          </a:xfrm>
        </p:spPr>
        <p:txBody>
          <a:bodyPr/>
          <a:lstStyle/>
          <a:p>
            <a:r>
              <a:rPr lang="de-DE" sz="4400" b="1" dirty="0" smtClean="0"/>
              <a:t>Herzlichen Dank für Ihre Aufmerksamkeit!</a:t>
            </a:r>
            <a:endParaRPr lang="de-DE" sz="4400" b="1" dirty="0"/>
          </a:p>
        </p:txBody>
      </p:sp>
      <p:sp>
        <p:nvSpPr>
          <p:cNvPr id="3" name="Untertitel 2"/>
          <p:cNvSpPr>
            <a:spLocks noGrp="1"/>
          </p:cNvSpPr>
          <p:nvPr>
            <p:ph type="subTitle" idx="1"/>
          </p:nvPr>
        </p:nvSpPr>
        <p:spPr>
          <a:xfrm>
            <a:off x="304801" y="1407887"/>
            <a:ext cx="8694056" cy="4731656"/>
          </a:xfrm>
        </p:spPr>
        <p:txBody>
          <a:bodyPr/>
          <a:lstStyle/>
          <a:p>
            <a:pPr algn="l"/>
            <a:endParaRPr lang="de-DE" sz="3600" b="1" dirty="0" smtClean="0">
              <a:solidFill>
                <a:schemeClr val="tx1"/>
              </a:solidFill>
            </a:endParaRPr>
          </a:p>
          <a:p>
            <a:pPr algn="l"/>
            <a:r>
              <a:rPr lang="de-DE" sz="3600" b="1" dirty="0" smtClean="0">
                <a:solidFill>
                  <a:schemeClr val="tx1"/>
                </a:solidFill>
              </a:rPr>
              <a:t>Weitere Informationen zum Thema erhalten Sie unter:</a:t>
            </a:r>
          </a:p>
          <a:p>
            <a:pPr algn="l"/>
            <a:r>
              <a:rPr lang="de-DE" sz="3600" b="1" dirty="0" smtClean="0">
                <a:solidFill>
                  <a:schemeClr val="tx1"/>
                </a:solidFill>
              </a:rPr>
              <a:t> </a:t>
            </a:r>
          </a:p>
          <a:p>
            <a:r>
              <a:rPr lang="de-DE" sz="3600" b="1" dirty="0" smtClean="0">
                <a:solidFill>
                  <a:schemeClr val="tx1"/>
                </a:solidFill>
                <a:hlinkClick r:id="rId2"/>
              </a:rPr>
              <a:t>www.schule-gemeinsam-verbessern.de</a:t>
            </a:r>
            <a:endParaRPr lang="de-DE" sz="3600" b="1" dirty="0" smtClean="0">
              <a:solidFill>
                <a:schemeClr val="tx1"/>
              </a:solidFill>
            </a:endParaRPr>
          </a:p>
          <a:p>
            <a:r>
              <a:rPr lang="de-DE" sz="3600" b="1" dirty="0" smtClean="0">
                <a:solidFill>
                  <a:schemeClr val="tx1"/>
                </a:solidFill>
              </a:rPr>
              <a:t> oder </a:t>
            </a:r>
          </a:p>
          <a:p>
            <a:r>
              <a:rPr lang="de-DE" sz="2800" b="1" dirty="0" smtClean="0">
                <a:solidFill>
                  <a:schemeClr val="tx1"/>
                </a:solidFill>
                <a:hlinkClick r:id="rId3"/>
              </a:rPr>
              <a:t>http://schulamt-gross-gerau.bildung.hessen.de</a:t>
            </a:r>
            <a:endParaRPr lang="de-DE" sz="2800" b="1" dirty="0" smtClean="0">
              <a:solidFill>
                <a:schemeClr val="tx1"/>
              </a:solidFill>
            </a:endParaRPr>
          </a:p>
          <a:p>
            <a:endParaRPr lang="de-DE" sz="2800"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98170" y="174172"/>
            <a:ext cx="7373259" cy="986972"/>
          </a:xfrm>
        </p:spPr>
        <p:txBody>
          <a:bodyPr/>
          <a:lstStyle/>
          <a:p>
            <a:r>
              <a:rPr lang="de-DE" b="1" dirty="0" smtClean="0"/>
              <a:t>Gründe für und Erwartungen an die Selbstständige Schule</a:t>
            </a:r>
            <a:endParaRPr lang="de-DE" b="1" dirty="0"/>
          </a:p>
        </p:txBody>
      </p:sp>
      <p:sp>
        <p:nvSpPr>
          <p:cNvPr id="3" name="Untertitel 2"/>
          <p:cNvSpPr>
            <a:spLocks noGrp="1"/>
          </p:cNvSpPr>
          <p:nvPr>
            <p:ph type="subTitle" idx="1"/>
          </p:nvPr>
        </p:nvSpPr>
        <p:spPr>
          <a:xfrm>
            <a:off x="333829" y="1422399"/>
            <a:ext cx="8737599" cy="4717143"/>
          </a:xfrm>
        </p:spPr>
        <p:txBody>
          <a:bodyPr/>
          <a:lstStyle/>
          <a:p>
            <a:pPr algn="l">
              <a:buFont typeface="Wingdings" pitchFamily="2" charset="2"/>
              <a:buChar char="Ø"/>
            </a:pPr>
            <a:r>
              <a:rPr lang="de-DE" sz="2000" b="1" dirty="0" smtClean="0">
                <a:solidFill>
                  <a:schemeClr val="tx1"/>
                </a:solidFill>
              </a:rPr>
              <a:t>Mehr Eigenverantwortung ist motivationsfördernd und mobilisiert  </a:t>
            </a:r>
          </a:p>
          <a:p>
            <a:pPr algn="l"/>
            <a:r>
              <a:rPr lang="de-DE" sz="2000" b="1" dirty="0" smtClean="0">
                <a:solidFill>
                  <a:schemeClr val="tx1"/>
                </a:solidFill>
              </a:rPr>
              <a:t>   qualitätssteigernde Gestaltungskräfte (Kanada, Finnland, ….</a:t>
            </a:r>
          </a:p>
          <a:p>
            <a:pPr algn="l">
              <a:buFont typeface="Wingdings" pitchFamily="2" charset="2"/>
              <a:buChar char="Ø"/>
            </a:pPr>
            <a:r>
              <a:rPr lang="de-DE" sz="2000" b="1" dirty="0" smtClean="0">
                <a:solidFill>
                  <a:schemeClr val="tx1"/>
                </a:solidFill>
              </a:rPr>
              <a:t>Der besondere Wert des selbstständigen Lernens erfordert eine  </a:t>
            </a:r>
          </a:p>
          <a:p>
            <a:pPr algn="l"/>
            <a:r>
              <a:rPr lang="de-DE" sz="2000" b="1" dirty="0" smtClean="0">
                <a:solidFill>
                  <a:schemeClr val="tx1"/>
                </a:solidFill>
              </a:rPr>
              <a:t>   Selbstständige Schule (Hans-Günter Rolff).</a:t>
            </a:r>
          </a:p>
          <a:p>
            <a:pPr algn="l">
              <a:buFont typeface="Wingdings" pitchFamily="2" charset="2"/>
              <a:buChar char="Ø"/>
            </a:pPr>
            <a:r>
              <a:rPr lang="de-DE" sz="2000" b="1" dirty="0" smtClean="0">
                <a:solidFill>
                  <a:schemeClr val="tx1"/>
                </a:solidFill>
              </a:rPr>
              <a:t>Schülerselbsttätigkeit und Eigenverantwortung können nicht gelehrt, </a:t>
            </a:r>
          </a:p>
          <a:p>
            <a:pPr algn="l"/>
            <a:r>
              <a:rPr lang="de-DE" sz="2000" b="1" dirty="0" smtClean="0">
                <a:solidFill>
                  <a:schemeClr val="tx1"/>
                </a:solidFill>
              </a:rPr>
              <a:t>   sondern müssen auf allen Ebenen des Bildungsmanagements</a:t>
            </a:r>
          </a:p>
          <a:p>
            <a:pPr algn="l"/>
            <a:r>
              <a:rPr lang="de-DE" sz="2000" b="1" dirty="0" smtClean="0">
                <a:solidFill>
                  <a:schemeClr val="tx1"/>
                </a:solidFill>
              </a:rPr>
              <a:t>   als Grundsatz allen pädagogischen Handelns gelebt werden. </a:t>
            </a:r>
          </a:p>
          <a:p>
            <a:pPr algn="l">
              <a:buFont typeface="Wingdings" pitchFamily="2" charset="2"/>
              <a:buChar char="Ø"/>
            </a:pPr>
            <a:r>
              <a:rPr lang="de-DE" sz="2000" b="1" dirty="0" smtClean="0">
                <a:solidFill>
                  <a:schemeClr val="tx1"/>
                </a:solidFill>
              </a:rPr>
              <a:t> Inputsteuerung der Schulen von außen (was sollen die Schülerinnen  </a:t>
            </a:r>
          </a:p>
          <a:p>
            <a:pPr algn="l"/>
            <a:r>
              <a:rPr lang="de-DE" sz="2000" b="1" dirty="0" smtClean="0">
                <a:solidFill>
                  <a:schemeClr val="tx1"/>
                </a:solidFill>
              </a:rPr>
              <a:t>   und Schüler lernen?) hat sich als nicht leistungsfähig erwiesen,  </a:t>
            </a:r>
          </a:p>
          <a:p>
            <a:pPr algn="l"/>
            <a:r>
              <a:rPr lang="de-DE" sz="2000" b="1" dirty="0" smtClean="0">
                <a:solidFill>
                  <a:schemeClr val="tx1"/>
                </a:solidFill>
              </a:rPr>
              <a:t>   deshalb erfolgt Paradigmenwechsel zur </a:t>
            </a:r>
            <a:r>
              <a:rPr lang="de-DE" sz="2000" b="1" dirty="0" err="1" smtClean="0">
                <a:solidFill>
                  <a:schemeClr val="tx1"/>
                </a:solidFill>
              </a:rPr>
              <a:t>Outputsteuerung</a:t>
            </a:r>
            <a:r>
              <a:rPr lang="de-DE" sz="2000" b="1" dirty="0" smtClean="0">
                <a:solidFill>
                  <a:schemeClr val="tx1"/>
                </a:solidFill>
              </a:rPr>
              <a:t>  (was sollen </a:t>
            </a:r>
          </a:p>
          <a:p>
            <a:pPr algn="l"/>
            <a:r>
              <a:rPr lang="de-DE" sz="2000" b="1" dirty="0" smtClean="0">
                <a:solidFill>
                  <a:schemeClr val="tx1"/>
                </a:solidFill>
              </a:rPr>
              <a:t>   die Schülerinnen und Schüler können?).</a:t>
            </a:r>
          </a:p>
          <a:p>
            <a:pPr algn="l">
              <a:buFont typeface="Wingdings" pitchFamily="2" charset="2"/>
              <a:buChar char="Ø"/>
            </a:pPr>
            <a:r>
              <a:rPr lang="de-DE" sz="2000" b="1" dirty="0" smtClean="0">
                <a:solidFill>
                  <a:schemeClr val="tx1"/>
                </a:solidFill>
              </a:rPr>
              <a:t> Mehr Eigenverantwortung ist der Schlüssel zur Qualität ist. </a:t>
            </a:r>
          </a:p>
          <a:p>
            <a:pPr algn="l"/>
            <a:endParaRPr lang="de-DE" b="1" dirty="0" smtClean="0">
              <a:solidFill>
                <a:schemeClr val="tx1"/>
              </a:solidFill>
            </a:endParaRPr>
          </a:p>
          <a:p>
            <a:pPr algn="l">
              <a:buFont typeface="Wingdings" pitchFamily="2" charset="2"/>
              <a:buChar char="Ø"/>
            </a:pPr>
            <a:endParaRPr lang="de-DE" dirty="0" smtClean="0">
              <a:solidFill>
                <a:schemeClr val="tx1"/>
              </a:solidFill>
            </a:endParaRPr>
          </a:p>
          <a:p>
            <a:pPr algn="l">
              <a:buFont typeface="Wingdings" pitchFamily="2" charset="2"/>
              <a:buChar char="Ø"/>
            </a:pPr>
            <a:endParaRPr lang="de-DE" dirty="0" smtClean="0">
              <a:solidFill>
                <a:schemeClr val="tx1"/>
              </a:solidFill>
            </a:endParaRPr>
          </a:p>
          <a:p>
            <a:pPr algn="l">
              <a:buFont typeface="Wingdings" pitchFamily="2" charset="2"/>
              <a:buChar char="Ø"/>
            </a:pPr>
            <a:endParaRPr lang="de-DE" dirty="0" smtClean="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814286" y="174172"/>
            <a:ext cx="7315200" cy="899885"/>
          </a:xfrm>
        </p:spPr>
        <p:txBody>
          <a:bodyPr/>
          <a:lstStyle/>
          <a:p>
            <a:r>
              <a:rPr lang="de-DE" b="1" dirty="0" smtClean="0"/>
              <a:t>Erfolgsbedingungen der Selbstständigen Schule</a:t>
            </a:r>
            <a:endParaRPr lang="de-DE" b="1" dirty="0"/>
          </a:p>
        </p:txBody>
      </p:sp>
      <p:sp>
        <p:nvSpPr>
          <p:cNvPr id="3" name="Untertitel 2"/>
          <p:cNvSpPr>
            <a:spLocks noGrp="1"/>
          </p:cNvSpPr>
          <p:nvPr>
            <p:ph type="subTitle" idx="1"/>
          </p:nvPr>
        </p:nvSpPr>
        <p:spPr>
          <a:xfrm>
            <a:off x="1" y="1436914"/>
            <a:ext cx="9129486" cy="4702628"/>
          </a:xfrm>
        </p:spPr>
        <p:txBody>
          <a:bodyPr/>
          <a:lstStyle/>
          <a:p>
            <a:pPr algn="l">
              <a:buFont typeface="Wingdings" pitchFamily="2" charset="2"/>
              <a:buChar char="Ø"/>
            </a:pPr>
            <a:r>
              <a:rPr lang="de-DE" sz="1600" b="1" dirty="0" smtClean="0">
                <a:solidFill>
                  <a:schemeClr val="tx1"/>
                </a:solidFill>
              </a:rPr>
              <a:t>  Genaue Definition und rechtliche Verankerung durch den Gesetzgeber.</a:t>
            </a:r>
          </a:p>
          <a:p>
            <a:pPr algn="l">
              <a:buFont typeface="Wingdings" pitchFamily="2" charset="2"/>
              <a:buChar char="Ø"/>
            </a:pPr>
            <a:r>
              <a:rPr lang="de-DE" sz="1600" b="1" dirty="0" smtClean="0">
                <a:solidFill>
                  <a:schemeClr val="tx1"/>
                </a:solidFill>
              </a:rPr>
              <a:t>  Eine abgestimmte Steuerungsarchitektur für alle Ebenen des Bildungsmanagements, </a:t>
            </a:r>
          </a:p>
          <a:p>
            <a:pPr algn="l"/>
            <a:r>
              <a:rPr lang="de-DE" sz="1600" b="1" dirty="0" smtClean="0">
                <a:solidFill>
                  <a:schemeClr val="tx1"/>
                </a:solidFill>
              </a:rPr>
              <a:t>     z.B. durch verbindliche Leistungsaufträge, Zielvorgaben und Zielvereinbarungen.</a:t>
            </a:r>
          </a:p>
          <a:p>
            <a:pPr algn="l">
              <a:buFont typeface="Wingdings" pitchFamily="2" charset="2"/>
              <a:buChar char="Ø"/>
            </a:pPr>
            <a:r>
              <a:rPr lang="de-DE" sz="1600" b="1" dirty="0" smtClean="0">
                <a:solidFill>
                  <a:schemeClr val="tx1"/>
                </a:solidFill>
              </a:rPr>
              <a:t>  Stärkung von Rolle und Funktion des Schulleiters, der Schulleiterin, auch mit </a:t>
            </a:r>
          </a:p>
          <a:p>
            <a:pPr algn="l"/>
            <a:r>
              <a:rPr lang="de-DE" sz="1600" b="1" dirty="0" smtClean="0">
                <a:solidFill>
                  <a:schemeClr val="tx1"/>
                </a:solidFill>
              </a:rPr>
              <a:t>     genügend Leitungszeit.</a:t>
            </a:r>
          </a:p>
          <a:p>
            <a:pPr algn="l">
              <a:buFont typeface="Wingdings" pitchFamily="2" charset="2"/>
              <a:buChar char="Ø"/>
            </a:pPr>
            <a:r>
              <a:rPr lang="de-DE" sz="1600" b="1" dirty="0" smtClean="0">
                <a:solidFill>
                  <a:schemeClr val="tx1"/>
                </a:solidFill>
              </a:rPr>
              <a:t>  Auskömmliche Ressourcenausstattung.</a:t>
            </a:r>
          </a:p>
          <a:p>
            <a:pPr algn="l">
              <a:buFont typeface="Wingdings" pitchFamily="2" charset="2"/>
              <a:buChar char="Ø"/>
            </a:pPr>
            <a:r>
              <a:rPr lang="de-DE" sz="1600" b="1" dirty="0" smtClean="0">
                <a:solidFill>
                  <a:schemeClr val="tx1"/>
                </a:solidFill>
              </a:rPr>
              <a:t>  Deutliche Reduzierung der zahlreichen Initiativen und Aufträge „von oben“ und  </a:t>
            </a:r>
          </a:p>
          <a:p>
            <a:pPr algn="l"/>
            <a:r>
              <a:rPr lang="de-DE" sz="1600" b="1" dirty="0" smtClean="0">
                <a:solidFill>
                  <a:schemeClr val="tx1"/>
                </a:solidFill>
              </a:rPr>
              <a:t>     Beschränkung auf die Vorgabe der strategischen Ziele und Bildungsstandards.</a:t>
            </a:r>
          </a:p>
          <a:p>
            <a:pPr algn="l">
              <a:buFont typeface="Wingdings" pitchFamily="2" charset="2"/>
              <a:buChar char="Ø"/>
            </a:pPr>
            <a:r>
              <a:rPr lang="de-DE" sz="1600" b="1" dirty="0" smtClean="0">
                <a:solidFill>
                  <a:schemeClr val="tx1"/>
                </a:solidFill>
              </a:rPr>
              <a:t>  Veränderungsinitiativen von oben sollten vor ihrer Ausbreitung in die Fläche erprobt </a:t>
            </a:r>
          </a:p>
          <a:p>
            <a:pPr algn="l"/>
            <a:r>
              <a:rPr lang="de-DE" sz="1600" b="1" dirty="0" smtClean="0">
                <a:solidFill>
                  <a:schemeClr val="tx1"/>
                </a:solidFill>
              </a:rPr>
              <a:t>     werden.</a:t>
            </a:r>
          </a:p>
          <a:p>
            <a:pPr algn="l">
              <a:buFont typeface="Wingdings" pitchFamily="2" charset="2"/>
              <a:buChar char="Ø"/>
            </a:pPr>
            <a:r>
              <a:rPr lang="de-DE" sz="1600" b="1" dirty="0" smtClean="0">
                <a:solidFill>
                  <a:schemeClr val="tx1"/>
                </a:solidFill>
              </a:rPr>
              <a:t>  Die Einbeziehung von Schulen und Staatlichen Schulämtern beim Design von </a:t>
            </a:r>
          </a:p>
          <a:p>
            <a:pPr algn="l"/>
            <a:r>
              <a:rPr lang="de-DE" sz="1600" b="1" dirty="0" smtClean="0">
                <a:solidFill>
                  <a:schemeClr val="tx1"/>
                </a:solidFill>
              </a:rPr>
              <a:t>     Veränderungsprozessen, auch bezüglich der Bereitstellung realistischer Ressourcen, </a:t>
            </a:r>
          </a:p>
          <a:p>
            <a:pPr algn="l"/>
            <a:r>
              <a:rPr lang="de-DE" sz="1600" b="1" dirty="0" smtClean="0">
                <a:solidFill>
                  <a:schemeClr val="tx1"/>
                </a:solidFill>
              </a:rPr>
              <a:t>     sollte Planungsgrundsatz sein.</a:t>
            </a:r>
          </a:p>
          <a:p>
            <a:pPr algn="l">
              <a:buFont typeface="Wingdings" pitchFamily="2" charset="2"/>
              <a:buChar char="Ø"/>
            </a:pPr>
            <a:r>
              <a:rPr lang="de-DE" sz="1600" b="1" dirty="0" smtClean="0">
                <a:solidFill>
                  <a:schemeClr val="tx1"/>
                </a:solidFill>
              </a:rPr>
              <a:t>  Die für erfolgreiches Veränderungsmanagement notwendige Repertoirepflege bei </a:t>
            </a:r>
          </a:p>
          <a:p>
            <a:pPr algn="l"/>
            <a:r>
              <a:rPr lang="de-DE" sz="1600" b="1" dirty="0" smtClean="0">
                <a:solidFill>
                  <a:schemeClr val="tx1"/>
                </a:solidFill>
              </a:rPr>
              <a:t>     Lehrkräften, Schulleitungsmitgliedern und Schulaufsichtspersonal muss deutlich    </a:t>
            </a:r>
          </a:p>
          <a:p>
            <a:pPr algn="l"/>
            <a:r>
              <a:rPr lang="de-DE" sz="1600" b="1" dirty="0" smtClean="0">
                <a:solidFill>
                  <a:schemeClr val="tx1"/>
                </a:solidFill>
              </a:rPr>
              <a:t>     intensiviert werden.  </a:t>
            </a:r>
          </a:p>
          <a:p>
            <a:pPr algn="l">
              <a:buFont typeface="Wingdings" pitchFamily="2" charset="2"/>
              <a:buChar char="Ø"/>
            </a:pPr>
            <a:endParaRPr lang="de-DE" dirty="0" smtClean="0">
              <a:solidFill>
                <a:schemeClr val="tx1"/>
              </a:solidFill>
            </a:endParaRPr>
          </a:p>
          <a:p>
            <a:pPr algn="l">
              <a:buFont typeface="Wingdings" pitchFamily="2" charset="2"/>
              <a:buChar char="Ø"/>
            </a:pPr>
            <a:endParaRPr lang="de-DE" dirty="0" smtClean="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727200" y="174171"/>
            <a:ext cx="6730999" cy="943429"/>
          </a:xfrm>
        </p:spPr>
        <p:txBody>
          <a:bodyPr/>
          <a:lstStyle/>
          <a:p>
            <a:r>
              <a:rPr lang="de-DE" b="1" dirty="0" smtClean="0"/>
              <a:t>Merkmale einer Selbstständigen Schule</a:t>
            </a:r>
            <a:endParaRPr lang="de-DE" b="1" dirty="0"/>
          </a:p>
        </p:txBody>
      </p:sp>
      <p:sp>
        <p:nvSpPr>
          <p:cNvPr id="3" name="Untertitel 2"/>
          <p:cNvSpPr>
            <a:spLocks noGrp="1"/>
          </p:cNvSpPr>
          <p:nvPr>
            <p:ph type="subTitle" idx="1"/>
          </p:nvPr>
        </p:nvSpPr>
        <p:spPr>
          <a:xfrm>
            <a:off x="232229" y="1306287"/>
            <a:ext cx="9129259" cy="4731656"/>
          </a:xfrm>
        </p:spPr>
        <p:txBody>
          <a:bodyPr/>
          <a:lstStyle/>
          <a:p>
            <a:pPr algn="l">
              <a:buFont typeface="Wingdings" pitchFamily="2" charset="2"/>
              <a:buChar char="Ø"/>
            </a:pPr>
            <a:r>
              <a:rPr lang="de-DE" sz="2000" b="1" dirty="0" smtClean="0">
                <a:solidFill>
                  <a:schemeClr val="tx1"/>
                </a:solidFill>
              </a:rPr>
              <a:t>  Sie versteht sich als lernende Organisation, die ihren Mitgliedern </a:t>
            </a:r>
          </a:p>
          <a:p>
            <a:pPr algn="l"/>
            <a:r>
              <a:rPr lang="de-DE" sz="2000" b="1" dirty="0" smtClean="0">
                <a:solidFill>
                  <a:schemeClr val="tx1"/>
                </a:solidFill>
              </a:rPr>
              <a:t>     Eigenverantwortung und Selbsttätigkeit gemäß Rahmenvorgaben    </a:t>
            </a:r>
          </a:p>
          <a:p>
            <a:pPr algn="l"/>
            <a:r>
              <a:rPr lang="de-DE" sz="2000" b="1" dirty="0" smtClean="0">
                <a:solidFill>
                  <a:schemeClr val="tx1"/>
                </a:solidFill>
              </a:rPr>
              <a:t>     zumutet.</a:t>
            </a:r>
          </a:p>
          <a:p>
            <a:pPr algn="l">
              <a:buFont typeface="Wingdings" pitchFamily="2" charset="2"/>
              <a:buChar char="Ø"/>
            </a:pPr>
            <a:r>
              <a:rPr lang="de-DE" sz="2000" b="1" dirty="0" smtClean="0">
                <a:solidFill>
                  <a:schemeClr val="tx1"/>
                </a:solidFill>
              </a:rPr>
              <a:t>  Sie geht eigene Wege zur Erreichung verbindlich vorgegebener und </a:t>
            </a:r>
          </a:p>
          <a:p>
            <a:pPr algn="l"/>
            <a:r>
              <a:rPr lang="de-DE" sz="2000" b="1" dirty="0" smtClean="0">
                <a:solidFill>
                  <a:schemeClr val="tx1"/>
                </a:solidFill>
              </a:rPr>
              <a:t>     selbst gesetzter Ziele.</a:t>
            </a:r>
          </a:p>
          <a:p>
            <a:pPr algn="l">
              <a:buFont typeface="Wingdings" pitchFamily="2" charset="2"/>
              <a:buChar char="Ø"/>
            </a:pPr>
            <a:r>
              <a:rPr lang="de-DE" sz="2000" b="1" dirty="0" smtClean="0">
                <a:solidFill>
                  <a:schemeClr val="tx1"/>
                </a:solidFill>
              </a:rPr>
              <a:t>  Sie verfügt über ein Schulprogramm, Leitbild und Profil.</a:t>
            </a:r>
          </a:p>
          <a:p>
            <a:pPr algn="l">
              <a:buFont typeface="Wingdings" pitchFamily="2" charset="2"/>
              <a:buChar char="Ø"/>
            </a:pPr>
            <a:r>
              <a:rPr lang="de-DE" sz="2000" b="1" dirty="0" smtClean="0">
                <a:solidFill>
                  <a:schemeClr val="tx1"/>
                </a:solidFill>
              </a:rPr>
              <a:t>  Sie evaluiert ihre Ergebnisse und Leistungen intern zur </a:t>
            </a:r>
          </a:p>
          <a:p>
            <a:pPr algn="l"/>
            <a:r>
              <a:rPr lang="de-DE" sz="2000" b="1" dirty="0" smtClean="0">
                <a:solidFill>
                  <a:schemeClr val="tx1"/>
                </a:solidFill>
              </a:rPr>
              <a:t>     Selbstvergewisserung und zur Gewinnung von Steuerungswissen.</a:t>
            </a:r>
          </a:p>
          <a:p>
            <a:pPr algn="l">
              <a:buFont typeface="Wingdings" pitchFamily="2" charset="2"/>
              <a:buChar char="Ø"/>
            </a:pPr>
            <a:r>
              <a:rPr lang="de-DE" sz="2000" b="1" dirty="0" smtClean="0">
                <a:solidFill>
                  <a:schemeClr val="tx1"/>
                </a:solidFill>
              </a:rPr>
              <a:t>  Sie steuert und gestaltet eigenverantwortlich ihre Unterrichtsqualität, </a:t>
            </a:r>
          </a:p>
          <a:p>
            <a:pPr algn="l"/>
            <a:r>
              <a:rPr lang="de-DE" sz="2000" b="1" dirty="0" smtClean="0">
                <a:solidFill>
                  <a:schemeClr val="tx1"/>
                </a:solidFill>
              </a:rPr>
              <a:t>     die Personalgewinnung und –</a:t>
            </a:r>
            <a:r>
              <a:rPr lang="de-DE" sz="2000" b="1" dirty="0" err="1" smtClean="0">
                <a:solidFill>
                  <a:schemeClr val="tx1"/>
                </a:solidFill>
              </a:rPr>
              <a:t>entwicklung</a:t>
            </a:r>
            <a:r>
              <a:rPr lang="de-DE" sz="2000" b="1" dirty="0" smtClean="0">
                <a:solidFill>
                  <a:schemeClr val="tx1"/>
                </a:solidFill>
              </a:rPr>
              <a:t>, ihre Organisation, das  </a:t>
            </a:r>
          </a:p>
          <a:p>
            <a:pPr algn="l"/>
            <a:r>
              <a:rPr lang="de-DE" sz="2000" b="1" dirty="0" smtClean="0">
                <a:solidFill>
                  <a:schemeClr val="tx1"/>
                </a:solidFill>
              </a:rPr>
              <a:t>     Schulbudget, das Management, die Führung und ihre Kommunikation.</a:t>
            </a:r>
          </a:p>
          <a:p>
            <a:pPr algn="l">
              <a:buFont typeface="Wingdings" pitchFamily="2" charset="2"/>
              <a:buChar char="Ø"/>
            </a:pPr>
            <a:r>
              <a:rPr lang="de-DE" sz="2000" b="1" dirty="0" smtClean="0">
                <a:solidFill>
                  <a:schemeClr val="tx1"/>
                </a:solidFill>
              </a:rPr>
              <a:t>  Sie wendet ein Qualitätsmanagement – Konzept an.</a:t>
            </a:r>
          </a:p>
          <a:p>
            <a:pPr algn="l">
              <a:buFont typeface="Wingdings" pitchFamily="2" charset="2"/>
              <a:buChar char="Ø"/>
            </a:pPr>
            <a:r>
              <a:rPr lang="de-DE" sz="2000" b="1" dirty="0" smtClean="0">
                <a:solidFill>
                  <a:schemeClr val="tx1"/>
                </a:solidFill>
              </a:rPr>
              <a:t>  Sie legt Rechenschaft ab.</a:t>
            </a:r>
          </a:p>
          <a:p>
            <a:pPr algn="l">
              <a:buFont typeface="Wingdings" pitchFamily="2" charset="2"/>
              <a:buChar char="Ø"/>
            </a:pPr>
            <a:endParaRPr lang="de-DE" sz="2000" b="1"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188686" y="1407885"/>
            <a:ext cx="8853714" cy="4731657"/>
          </a:xfrm>
        </p:spPr>
        <p:txBody>
          <a:bodyPr/>
          <a:lstStyle/>
          <a:p>
            <a:pPr algn="l"/>
            <a:r>
              <a:rPr lang="de-DE" dirty="0" smtClean="0"/>
              <a:t>    </a:t>
            </a:r>
            <a:r>
              <a:rPr lang="de-DE" sz="2000" b="1" dirty="0" smtClean="0">
                <a:solidFill>
                  <a:schemeClr val="tx1"/>
                </a:solidFill>
              </a:rPr>
              <a:t>Schulleiterinnen und Schulleiter </a:t>
            </a:r>
          </a:p>
          <a:p>
            <a:pPr algn="l">
              <a:buFont typeface="Wingdings" pitchFamily="2" charset="2"/>
              <a:buChar char="Ø"/>
            </a:pPr>
            <a:r>
              <a:rPr lang="de-DE" sz="2000" b="1" dirty="0" smtClean="0">
                <a:solidFill>
                  <a:schemeClr val="tx1"/>
                </a:solidFill>
              </a:rPr>
              <a:t>  </a:t>
            </a:r>
            <a:r>
              <a:rPr lang="de-DE" b="1" dirty="0" smtClean="0">
                <a:solidFill>
                  <a:schemeClr val="tx1"/>
                </a:solidFill>
              </a:rPr>
              <a:t>sind die „Chefs“ und die pädagogische Leitung der Schule mit der </a:t>
            </a:r>
          </a:p>
          <a:p>
            <a:pPr algn="l"/>
            <a:r>
              <a:rPr lang="de-DE" b="1" dirty="0" smtClean="0">
                <a:solidFill>
                  <a:schemeClr val="tx1"/>
                </a:solidFill>
              </a:rPr>
              <a:t>     Gesamtverantwortung für die Gestaltung und Entwicklung der Schule,</a:t>
            </a:r>
          </a:p>
          <a:p>
            <a:pPr algn="l">
              <a:buFont typeface="Wingdings" pitchFamily="2" charset="2"/>
              <a:buChar char="Ø"/>
            </a:pPr>
            <a:r>
              <a:rPr lang="de-DE" b="1" dirty="0" smtClean="0">
                <a:solidFill>
                  <a:schemeClr val="tx1"/>
                </a:solidFill>
              </a:rPr>
              <a:t>  sie verantworten die Funktionstüchtigkeit der Schule (Management) und die </a:t>
            </a:r>
          </a:p>
          <a:p>
            <a:pPr algn="l"/>
            <a:r>
              <a:rPr lang="de-DE" b="1" dirty="0" smtClean="0">
                <a:solidFill>
                  <a:schemeClr val="tx1"/>
                </a:solidFill>
              </a:rPr>
              <a:t>     Qualitätsverbesserung  der Schule (Schulentwicklung),</a:t>
            </a:r>
          </a:p>
          <a:p>
            <a:pPr algn="l">
              <a:buFont typeface="Wingdings" pitchFamily="2" charset="2"/>
              <a:buChar char="Ø"/>
            </a:pPr>
            <a:r>
              <a:rPr lang="de-DE" b="1" dirty="0" smtClean="0">
                <a:solidFill>
                  <a:schemeClr val="tx1"/>
                </a:solidFill>
              </a:rPr>
              <a:t>  sie koordinieren die Arbeit in der Schule,</a:t>
            </a:r>
          </a:p>
          <a:p>
            <a:pPr algn="l">
              <a:buFont typeface="Wingdings" pitchFamily="2" charset="2"/>
              <a:buChar char="Ø"/>
            </a:pPr>
            <a:r>
              <a:rPr lang="de-DE" b="1" dirty="0" smtClean="0">
                <a:solidFill>
                  <a:schemeClr val="tx1"/>
                </a:solidFill>
              </a:rPr>
              <a:t>  sie stellen umfassende Kommunikation und Information sicher,</a:t>
            </a:r>
          </a:p>
          <a:p>
            <a:pPr algn="l">
              <a:buFont typeface="Wingdings" pitchFamily="2" charset="2"/>
              <a:buChar char="Ø"/>
            </a:pPr>
            <a:r>
              <a:rPr lang="de-DE" b="1" dirty="0" smtClean="0">
                <a:solidFill>
                  <a:schemeClr val="tx1"/>
                </a:solidFill>
              </a:rPr>
              <a:t>  sie kontrollieren angemessen,</a:t>
            </a:r>
          </a:p>
          <a:p>
            <a:pPr algn="l">
              <a:buFont typeface="Wingdings" pitchFamily="2" charset="2"/>
              <a:buChar char="Ø"/>
            </a:pPr>
            <a:r>
              <a:rPr lang="de-DE" b="1" dirty="0" smtClean="0">
                <a:solidFill>
                  <a:schemeClr val="tx1"/>
                </a:solidFill>
              </a:rPr>
              <a:t>  sie geben Aufgaben mit klaren Zielen an geeignete, gegebenenfalls zu </a:t>
            </a:r>
          </a:p>
          <a:p>
            <a:pPr algn="l"/>
            <a:r>
              <a:rPr lang="de-DE" b="1" dirty="0" smtClean="0">
                <a:solidFill>
                  <a:schemeClr val="tx1"/>
                </a:solidFill>
              </a:rPr>
              <a:t>     qualifizierende Delegationsempfänger,</a:t>
            </a:r>
          </a:p>
          <a:p>
            <a:pPr algn="l">
              <a:buFont typeface="Wingdings" pitchFamily="2" charset="2"/>
              <a:buChar char="Ø"/>
            </a:pPr>
            <a:r>
              <a:rPr lang="de-DE" b="1" dirty="0" smtClean="0">
                <a:solidFill>
                  <a:schemeClr val="tx1"/>
                </a:solidFill>
              </a:rPr>
              <a:t>  sie motivieren, </a:t>
            </a:r>
            <a:r>
              <a:rPr lang="de-DE" b="1" dirty="0" err="1" smtClean="0">
                <a:solidFill>
                  <a:schemeClr val="tx1"/>
                </a:solidFill>
              </a:rPr>
              <a:t>coachen</a:t>
            </a:r>
            <a:r>
              <a:rPr lang="de-DE" b="1" dirty="0" smtClean="0">
                <a:solidFill>
                  <a:schemeClr val="tx1"/>
                </a:solidFill>
              </a:rPr>
              <a:t>, beurteilen, fördern und fordern das pädagogische  </a:t>
            </a:r>
          </a:p>
          <a:p>
            <a:pPr algn="l"/>
            <a:r>
              <a:rPr lang="de-DE" b="1" dirty="0" smtClean="0">
                <a:solidFill>
                  <a:schemeClr val="tx1"/>
                </a:solidFill>
              </a:rPr>
              <a:t>     Personal und</a:t>
            </a:r>
          </a:p>
          <a:p>
            <a:pPr algn="l">
              <a:buFont typeface="Wingdings" pitchFamily="2" charset="2"/>
              <a:buChar char="Ø"/>
            </a:pPr>
            <a:r>
              <a:rPr lang="de-DE" b="1" dirty="0" smtClean="0">
                <a:solidFill>
                  <a:schemeClr val="tx1"/>
                </a:solidFill>
              </a:rPr>
              <a:t>   sorgen für ein gesundes und produktives Arbeitsklima. </a:t>
            </a:r>
          </a:p>
          <a:p>
            <a:pPr algn="l">
              <a:buFont typeface="Wingdings" pitchFamily="2" charset="2"/>
              <a:buChar char="Ø"/>
            </a:pPr>
            <a:endParaRPr lang="de-DE" b="1" dirty="0" smtClean="0">
              <a:solidFill>
                <a:schemeClr val="tx1"/>
              </a:solidFill>
            </a:endParaRPr>
          </a:p>
          <a:p>
            <a:pPr algn="l">
              <a:buFont typeface="Wingdings" pitchFamily="2" charset="2"/>
              <a:buChar char="Ø"/>
            </a:pPr>
            <a:endParaRPr lang="de-DE" dirty="0" smtClean="0"/>
          </a:p>
          <a:p>
            <a:pPr algn="l">
              <a:buFont typeface="Wingdings" pitchFamily="2" charset="2"/>
              <a:buChar char="Ø"/>
            </a:pPr>
            <a:endParaRPr lang="de-DE" dirty="0" smtClean="0"/>
          </a:p>
        </p:txBody>
      </p:sp>
      <p:sp>
        <p:nvSpPr>
          <p:cNvPr id="4" name="Titel 3"/>
          <p:cNvSpPr>
            <a:spLocks noGrp="1"/>
          </p:cNvSpPr>
          <p:nvPr>
            <p:ph type="ctrTitle"/>
          </p:nvPr>
        </p:nvSpPr>
        <p:spPr>
          <a:xfrm>
            <a:off x="1756228" y="232229"/>
            <a:ext cx="7286172" cy="870857"/>
          </a:xfrm>
        </p:spPr>
        <p:txBody>
          <a:bodyPr/>
          <a:lstStyle/>
          <a:p>
            <a:r>
              <a:rPr lang="de-DE" b="1" dirty="0" smtClean="0"/>
              <a:t>Management und Führung in der Selbstständigen Schule</a:t>
            </a:r>
            <a:endParaRPr lang="de-DE"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el 4"/>
          <p:cNvSpPr>
            <a:spLocks noGrp="1"/>
          </p:cNvSpPr>
          <p:nvPr>
            <p:ph type="title"/>
          </p:nvPr>
        </p:nvSpPr>
        <p:spPr>
          <a:xfrm>
            <a:off x="2511425" y="4800600"/>
            <a:ext cx="5616575" cy="566738"/>
          </a:xfrm>
        </p:spPr>
        <p:txBody>
          <a:bodyPr/>
          <a:lstStyle/>
          <a:p>
            <a:pPr eaLnBrk="1" hangingPunct="1"/>
            <a:endParaRPr lang="de-DE" sz="1200" dirty="0" smtClean="0"/>
          </a:p>
        </p:txBody>
      </p:sp>
      <p:sp>
        <p:nvSpPr>
          <p:cNvPr id="21507" name="Textplatzhalter 6"/>
          <p:cNvSpPr>
            <a:spLocks noGrp="1"/>
          </p:cNvSpPr>
          <p:nvPr>
            <p:ph type="body" sz="half" idx="2"/>
          </p:nvPr>
        </p:nvSpPr>
        <p:spPr>
          <a:xfrm>
            <a:off x="246743" y="5367338"/>
            <a:ext cx="8766628" cy="801688"/>
          </a:xfrm>
        </p:spPr>
        <p:txBody>
          <a:bodyPr/>
          <a:lstStyle/>
          <a:p>
            <a:pPr eaLnBrk="1" hangingPunct="1"/>
            <a:endParaRPr lang="de-DE" sz="800" dirty="0" smtClean="0"/>
          </a:p>
          <a:p>
            <a:pPr eaLnBrk="1" hangingPunct="1"/>
            <a:endParaRPr lang="de-DE" sz="800" dirty="0" smtClean="0"/>
          </a:p>
          <a:p>
            <a:pPr algn="ctr" eaLnBrk="1" hangingPunct="1"/>
            <a:r>
              <a:rPr lang="de-DE" sz="2000" b="1" dirty="0" smtClean="0">
                <a:solidFill>
                  <a:srgbClr val="CC3300"/>
                </a:solidFill>
              </a:rPr>
              <a:t>Ich war früher Schulleiter, aber das hielten meine Nerven nicht aus!</a:t>
            </a:r>
          </a:p>
        </p:txBody>
      </p:sp>
      <p:sp>
        <p:nvSpPr>
          <p:cNvPr id="21509" name="Rectangle 4"/>
          <p:cNvSpPr>
            <a:spLocks noChangeArrowheads="1"/>
          </p:cNvSpPr>
          <p:nvPr/>
        </p:nvSpPr>
        <p:spPr bwMode="gray">
          <a:xfrm>
            <a:off x="7256463" y="6396038"/>
            <a:ext cx="1949450" cy="214312"/>
          </a:xfrm>
          <a:prstGeom prst="rect">
            <a:avLst/>
          </a:prstGeom>
          <a:noFill/>
          <a:ln w="9525">
            <a:noFill/>
            <a:miter lim="800000"/>
            <a:headEnd/>
            <a:tailEnd/>
          </a:ln>
        </p:spPr>
        <p:txBody>
          <a:bodyPr rIns="0" anchor="ctr">
            <a:spAutoFit/>
          </a:bodyPr>
          <a:lstStyle/>
          <a:p>
            <a:pPr algn="r" eaLnBrk="0" hangingPunct="0"/>
            <a:r>
              <a:rPr lang="de-DE" sz="800">
                <a:latin typeface="Trebuchet MS" pitchFamily="34" charset="0"/>
                <a:ea typeface="ＭＳ Ｐゴシック" charset="-128"/>
              </a:rPr>
              <a:t>19.05.2011 / Seite </a:t>
            </a:r>
            <a:fld id="{FB447FCB-6759-45A3-92AC-0D93E631E5BB}" type="slidenum">
              <a:rPr lang="de-DE" sz="800">
                <a:latin typeface="Trebuchet MS" pitchFamily="34" charset="0"/>
                <a:ea typeface="ＭＳ Ｐゴシック" charset="-128"/>
              </a:rPr>
              <a:pPr algn="r" eaLnBrk="0" hangingPunct="0"/>
              <a:t>7</a:t>
            </a:fld>
            <a:endParaRPr lang="de-DE" sz="800">
              <a:latin typeface="Trebuchet MS" pitchFamily="34" charset="0"/>
              <a:ea typeface="ＭＳ Ｐゴシック" charset="-128"/>
            </a:endParaRPr>
          </a:p>
        </p:txBody>
      </p:sp>
      <p:sp>
        <p:nvSpPr>
          <p:cNvPr id="21510" name="Line 12"/>
          <p:cNvSpPr>
            <a:spLocks noChangeShapeType="1"/>
          </p:cNvSpPr>
          <p:nvPr/>
        </p:nvSpPr>
        <p:spPr bwMode="gray">
          <a:xfrm flipH="1">
            <a:off x="0" y="6169025"/>
            <a:ext cx="9361488" cy="0"/>
          </a:xfrm>
          <a:prstGeom prst="line">
            <a:avLst/>
          </a:prstGeom>
          <a:noFill/>
          <a:ln w="12700">
            <a:solidFill>
              <a:schemeClr val="accent1"/>
            </a:solidFill>
            <a:round/>
            <a:headEnd/>
            <a:tailEnd/>
          </a:ln>
        </p:spPr>
        <p:txBody>
          <a:bodyPr wrap="none" anchor="ctr"/>
          <a:lstStyle/>
          <a:p>
            <a:endParaRPr lang="de-DE"/>
          </a:p>
        </p:txBody>
      </p:sp>
      <p:pic>
        <p:nvPicPr>
          <p:cNvPr id="21512" name="Picture 8" descr="C:\Dokumente und Einstellungen\Volker Blum\Eigene Dateien\Eigene Bilder\Bilder zum Thema Schule\Schulleiterkarikatur.jpg"/>
          <p:cNvPicPr>
            <a:picLocks noGrp="1" noChangeAspect="1" noChangeArrowheads="1"/>
          </p:cNvPicPr>
          <p:nvPr>
            <p:ph type="pic" idx="1"/>
          </p:nvPr>
        </p:nvPicPr>
        <p:blipFill>
          <a:blip r:embed="rId3"/>
          <a:srcRect t="12072" b="12072"/>
          <a:stretch>
            <a:fillRect/>
          </a:stretch>
        </p:blipFill>
        <p:spPr bwMode="auto">
          <a:xfrm>
            <a:off x="1901371" y="377371"/>
            <a:ext cx="7304542" cy="5232853"/>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83656" y="232229"/>
            <a:ext cx="7344230" cy="870857"/>
          </a:xfrm>
        </p:spPr>
        <p:txBody>
          <a:bodyPr/>
          <a:lstStyle/>
          <a:p>
            <a:r>
              <a:rPr lang="de-DE" b="1" dirty="0" smtClean="0"/>
              <a:t>Organisation der hessischen Schulaufsicht</a:t>
            </a:r>
            <a:endParaRPr lang="de-DE" b="1" dirty="0"/>
          </a:p>
        </p:txBody>
      </p:sp>
      <p:sp>
        <p:nvSpPr>
          <p:cNvPr id="3" name="Untertitel 2"/>
          <p:cNvSpPr>
            <a:spLocks noGrp="1"/>
          </p:cNvSpPr>
          <p:nvPr>
            <p:ph type="subTitle" idx="1"/>
          </p:nvPr>
        </p:nvSpPr>
        <p:spPr>
          <a:xfrm>
            <a:off x="275771" y="1378857"/>
            <a:ext cx="9085717" cy="4775200"/>
          </a:xfrm>
        </p:spPr>
        <p:txBody>
          <a:bodyPr/>
          <a:lstStyle/>
          <a:p>
            <a:pPr algn="l">
              <a:buFont typeface="Wingdings" pitchFamily="2" charset="2"/>
              <a:buChar char="Ø"/>
            </a:pPr>
            <a:r>
              <a:rPr lang="de-DE" dirty="0" smtClean="0">
                <a:solidFill>
                  <a:schemeClr val="tx1"/>
                </a:solidFill>
              </a:rPr>
              <a:t>  </a:t>
            </a:r>
            <a:r>
              <a:rPr lang="de-DE" b="1" dirty="0" smtClean="0">
                <a:solidFill>
                  <a:schemeClr val="tx1"/>
                </a:solidFill>
              </a:rPr>
              <a:t>Das Kultusministerium als oberste Schulaufsicht steuert 15 Staatliche </a:t>
            </a:r>
          </a:p>
          <a:p>
            <a:pPr algn="l"/>
            <a:r>
              <a:rPr lang="de-DE" b="1" dirty="0" smtClean="0">
                <a:solidFill>
                  <a:schemeClr val="tx1"/>
                </a:solidFill>
              </a:rPr>
              <a:t>     Schulämter, das Amt für Lehrerbildung und das Institut für </a:t>
            </a:r>
          </a:p>
          <a:p>
            <a:pPr algn="l"/>
            <a:r>
              <a:rPr lang="de-DE" b="1" dirty="0" smtClean="0">
                <a:solidFill>
                  <a:schemeClr val="tx1"/>
                </a:solidFill>
              </a:rPr>
              <a:t>     Qualitätsentwicklung.</a:t>
            </a:r>
          </a:p>
          <a:p>
            <a:pPr algn="l"/>
            <a:endParaRPr lang="de-DE" b="1" dirty="0" smtClean="0">
              <a:solidFill>
                <a:schemeClr val="tx1"/>
              </a:solidFill>
            </a:endParaRPr>
          </a:p>
          <a:p>
            <a:pPr algn="l">
              <a:buFont typeface="Wingdings" pitchFamily="2" charset="2"/>
              <a:buChar char="Ø"/>
            </a:pPr>
            <a:r>
              <a:rPr lang="de-DE" b="1" dirty="0" smtClean="0">
                <a:solidFill>
                  <a:schemeClr val="tx1"/>
                </a:solidFill>
              </a:rPr>
              <a:t>  Die 15 Staatliche Schulämter sind in als Regionale Qualitätsagenturen in den </a:t>
            </a:r>
          </a:p>
          <a:p>
            <a:pPr algn="l"/>
            <a:r>
              <a:rPr lang="de-DE" b="1" dirty="0" smtClean="0">
                <a:solidFill>
                  <a:schemeClr val="tx1"/>
                </a:solidFill>
              </a:rPr>
              <a:t>     Bildungsregionen  verankert, arbeiten partnerschaftlich mit den </a:t>
            </a:r>
          </a:p>
          <a:p>
            <a:pPr algn="l"/>
            <a:r>
              <a:rPr lang="de-DE" b="1" dirty="0" smtClean="0">
                <a:solidFill>
                  <a:schemeClr val="tx1"/>
                </a:solidFill>
              </a:rPr>
              <a:t>     Schulleiterinnen und Schulleitern aller Schulen der Region zusammen und </a:t>
            </a:r>
          </a:p>
          <a:p>
            <a:pPr algn="l"/>
            <a:r>
              <a:rPr lang="de-DE" b="1" dirty="0" smtClean="0">
                <a:solidFill>
                  <a:schemeClr val="tx1"/>
                </a:solidFill>
              </a:rPr>
              <a:t>     werden durch Leistungs- und Zielvorgaben des Ministeriums gesteuert.</a:t>
            </a:r>
          </a:p>
          <a:p>
            <a:pPr algn="l"/>
            <a:endParaRPr lang="de-DE" b="1" dirty="0" smtClean="0">
              <a:solidFill>
                <a:schemeClr val="tx1"/>
              </a:solidFill>
            </a:endParaRPr>
          </a:p>
          <a:p>
            <a:pPr algn="l">
              <a:buFont typeface="Wingdings" pitchFamily="2" charset="2"/>
              <a:buChar char="Ø"/>
            </a:pPr>
            <a:r>
              <a:rPr lang="de-DE" b="1" dirty="0" smtClean="0">
                <a:solidFill>
                  <a:schemeClr val="tx1"/>
                </a:solidFill>
              </a:rPr>
              <a:t>  Die Leiterinnen und Leiter der 121 öffentlichen Schulen der Bildungsregionen </a:t>
            </a:r>
          </a:p>
          <a:p>
            <a:pPr algn="l"/>
            <a:r>
              <a:rPr lang="de-DE" b="1" dirty="0" smtClean="0">
                <a:solidFill>
                  <a:schemeClr val="tx1"/>
                </a:solidFill>
              </a:rPr>
              <a:t>     Kreis Groß-Gerau und Main-Taunus-Kreis übernehmen mit zunehmender </a:t>
            </a:r>
          </a:p>
          <a:p>
            <a:pPr algn="l"/>
            <a:r>
              <a:rPr lang="de-DE" b="1" dirty="0" smtClean="0">
                <a:solidFill>
                  <a:schemeClr val="tx1"/>
                </a:solidFill>
              </a:rPr>
              <a:t>     Eigenverantwortung und auf dem Weg der Aufgabenverlagerung von oben nach </a:t>
            </a:r>
          </a:p>
          <a:p>
            <a:pPr algn="l"/>
            <a:r>
              <a:rPr lang="de-DE" b="1" dirty="0" smtClean="0">
                <a:solidFill>
                  <a:schemeClr val="tx1"/>
                </a:solidFill>
              </a:rPr>
              <a:t>     unten für ihre Schule  auch Aufsichtsaufgaben wahr.   </a:t>
            </a:r>
          </a:p>
          <a:p>
            <a:pPr algn="l">
              <a:buFont typeface="Wingdings" pitchFamily="2" charset="2"/>
              <a:buChar char="Ø"/>
            </a:pPr>
            <a:endParaRPr lang="de-DE" b="1"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nhaltsplatzhalter 2" descr="offene_schule.jpg"/>
          <p:cNvPicPr>
            <a:picLocks noGrp="1" noChangeAspect="1"/>
          </p:cNvPicPr>
          <p:nvPr>
            <p:ph/>
          </p:nvPr>
        </p:nvPicPr>
        <p:blipFill>
          <a:blip r:embed="rId2" cstate="print"/>
          <a:stretch>
            <a:fillRect/>
          </a:stretch>
        </p:blipFill>
        <p:spPr>
          <a:xfrm>
            <a:off x="1915886" y="333830"/>
            <a:ext cx="7213600" cy="5762170"/>
          </a:xfrm>
        </p:spPr>
      </p:pic>
    </p:spTree>
  </p:cSld>
  <p:clrMapOvr>
    <a:masterClrMapping/>
  </p:clrMapOvr>
  <p:transition spd="slow"/>
</p:sld>
</file>

<file path=ppt/theme/theme1.xml><?xml version="1.0" encoding="utf-8"?>
<a:theme xmlns:a="http://schemas.openxmlformats.org/drawingml/2006/main" name="dslk_f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dslk_f2.thmx</Template>
  <TotalTime>0</TotalTime>
  <Words>2560</Words>
  <Application>Microsoft Office PowerPoint</Application>
  <PresentationFormat>Benutzerdefiniert</PresentationFormat>
  <Paragraphs>311</Paragraphs>
  <Slides>27</Slides>
  <Notes>4</Notes>
  <HiddenSlides>0</HiddenSlides>
  <MMClips>0</MMClips>
  <ScaleCrop>false</ScaleCrop>
  <HeadingPairs>
    <vt:vector size="6" baseType="variant">
      <vt:variant>
        <vt:lpstr>Design</vt:lpstr>
      </vt:variant>
      <vt:variant>
        <vt:i4>1</vt:i4>
      </vt:variant>
      <vt:variant>
        <vt:lpstr>Eingebettete OLE-Server</vt:lpstr>
      </vt:variant>
      <vt:variant>
        <vt:i4>1</vt:i4>
      </vt:variant>
      <vt:variant>
        <vt:lpstr>Folientitel</vt:lpstr>
      </vt:variant>
      <vt:variant>
        <vt:i4>27</vt:i4>
      </vt:variant>
    </vt:vector>
  </HeadingPairs>
  <TitlesOfParts>
    <vt:vector size="29" baseType="lpstr">
      <vt:lpstr>dslk_f2</vt:lpstr>
      <vt:lpstr>Folie</vt:lpstr>
      <vt:lpstr>Folie 1</vt:lpstr>
      <vt:lpstr>Wie kooperiert zeitgemäße Schulaufsicht als Regionale Qualitätsagentur mit den Schulen der Bildungsregion auf dem Weg zur Selbstständigen Schule ?</vt:lpstr>
      <vt:lpstr>Gründe für und Erwartungen an die Selbstständige Schule</vt:lpstr>
      <vt:lpstr>Erfolgsbedingungen der Selbstständigen Schule</vt:lpstr>
      <vt:lpstr>Merkmale einer Selbstständigen Schule</vt:lpstr>
      <vt:lpstr>Management und Führung in der Selbstständigen Schule</vt:lpstr>
      <vt:lpstr>Folie 7</vt:lpstr>
      <vt:lpstr>Organisation der hessischen Schulaufsicht</vt:lpstr>
      <vt:lpstr>Folie 9</vt:lpstr>
      <vt:lpstr>Aufgaben der Schulaufsicht, der Staatlichen Schulämter</vt:lpstr>
      <vt:lpstr>Methodenrepertoire der Staatlichen Schulämter zur erfolgreichen Wahrnehmung ihrer Aufgaben</vt:lpstr>
      <vt:lpstr>Themen der Qualifizierungskampagne der Staatlichen Schulämter 2007</vt:lpstr>
      <vt:lpstr>Aus der Praxis für die Praxis</vt:lpstr>
      <vt:lpstr>    Eckdaten des Projektes </vt:lpstr>
      <vt:lpstr> Besondere Merkmale des Pilotprojekts „Schule gemeinsam verbessern“ (1) </vt:lpstr>
      <vt:lpstr>Folie 16</vt:lpstr>
      <vt:lpstr>Folie 17</vt:lpstr>
      <vt:lpstr>Projektsteuerung am Beispiel Main-Taunus-Kreis</vt:lpstr>
      <vt:lpstr>Stärken und Entwicklungsbedarfe gemäß Schulleiterbefragung und Abschlussevaluation</vt:lpstr>
      <vt:lpstr>Beispielhafte Zahlen für Stärken </vt:lpstr>
      <vt:lpstr>Ergebnisse der vom DIPF durchgeführten Schulleiterbefragung zu den Wirkungen des Pilotprojektes / Leistungen Staatliches Schulamt</vt:lpstr>
      <vt:lpstr>Beispielhafte Zahlen für Entwicklungsbedarfe (PEB-Befragung der Schulen durch das DIPF)</vt:lpstr>
      <vt:lpstr>Schlussfolgerungen (1)</vt:lpstr>
      <vt:lpstr>Schlussfolgerungen (2)</vt:lpstr>
      <vt:lpstr>      Schlussfolgerungen (3)</vt:lpstr>
      <vt:lpstr>Schlussfolgerungen (4)  Das Leitbild des Staatlichen Schulamtes für den Kreis  Groß-Gerau und den Main-Taunus-Kreis 2009</vt:lpstr>
      <vt:lpstr>Herzlichen Dank für Ihre Aufmerksamkeit!</vt:lpstr>
    </vt:vector>
  </TitlesOfParts>
  <Manager>SDT</Manager>
  <Company>WKD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PPT-Vorlage DSLK</dc:title>
  <dc:subject>Deutscher Schulleiterkongress</dc:subject>
  <dc:creator>Petra Schardt</dc:creator>
  <cp:lastModifiedBy>Claudia</cp:lastModifiedBy>
  <cp:revision>167</cp:revision>
  <cp:lastPrinted>2018-01-19T16:39:21Z</cp:lastPrinted>
  <dcterms:created xsi:type="dcterms:W3CDTF">2011-05-19T06:46:26Z</dcterms:created>
  <dcterms:modified xsi:type="dcterms:W3CDTF">2018-05-31T11:34:54Z</dcterms:modified>
</cp:coreProperties>
</file>